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0" r:id="rId1"/>
  </p:sldMasterIdLst>
  <p:notesMasterIdLst>
    <p:notesMasterId r:id="rId21"/>
  </p:notesMasterIdLst>
  <p:handoutMasterIdLst>
    <p:handoutMasterId r:id="rId22"/>
  </p:handoutMasterIdLst>
  <p:sldIdLst>
    <p:sldId id="364" r:id="rId2"/>
    <p:sldId id="381" r:id="rId3"/>
    <p:sldId id="1534" r:id="rId4"/>
    <p:sldId id="1535" r:id="rId5"/>
    <p:sldId id="487" r:id="rId6"/>
    <p:sldId id="488" r:id="rId7"/>
    <p:sldId id="520" r:id="rId8"/>
    <p:sldId id="510" r:id="rId9"/>
    <p:sldId id="513" r:id="rId10"/>
    <p:sldId id="512" r:id="rId11"/>
    <p:sldId id="542" r:id="rId12"/>
    <p:sldId id="1520" r:id="rId13"/>
    <p:sldId id="507" r:id="rId14"/>
    <p:sldId id="522" r:id="rId15"/>
    <p:sldId id="524" r:id="rId16"/>
    <p:sldId id="508" r:id="rId17"/>
    <p:sldId id="505" r:id="rId18"/>
    <p:sldId id="371" r:id="rId19"/>
    <p:sldId id="521" r:id="rId20"/>
  </p:sldIdLst>
  <p:sldSz cx="12190413" cy="6859588"/>
  <p:notesSz cx="6858000" cy="9144000"/>
  <p:custDataLst>
    <p:tags r:id="rId23"/>
  </p:custDataLst>
  <p:defaultTextStyle>
    <a:defPPr>
      <a:defRPr lang="de-DE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573" userDrawn="1">
          <p15:clr>
            <a:srgbClr val="A4A3A4"/>
          </p15:clr>
        </p15:guide>
        <p15:guide id="3" orient="horz" pos="300">
          <p15:clr>
            <a:srgbClr val="A4A3A4"/>
          </p15:clr>
        </p15:guide>
        <p15:guide id="4" orient="horz" pos="981">
          <p15:clr>
            <a:srgbClr val="A4A3A4"/>
          </p15:clr>
        </p15:guide>
        <p15:guide id="5" orient="horz" pos="3657">
          <p15:clr>
            <a:srgbClr val="A4A3A4"/>
          </p15:clr>
        </p15:guide>
        <p15:guide id="6" orient="horz" pos="3839" userDrawn="1">
          <p15:clr>
            <a:srgbClr val="A4A3A4"/>
          </p15:clr>
        </p15:guide>
        <p15:guide id="7" orient="horz" pos="4065">
          <p15:clr>
            <a:srgbClr val="A4A3A4"/>
          </p15:clr>
        </p15:guide>
        <p15:guide id="8" pos="7332">
          <p15:clr>
            <a:srgbClr val="A4A3A4"/>
          </p15:clr>
        </p15:guide>
        <p15:guide id="10" pos="3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CC99"/>
    <a:srgbClr val="4599FF"/>
    <a:srgbClr val="008CCF"/>
    <a:srgbClr val="E7F4FA"/>
    <a:srgbClr val="FFFFFF"/>
    <a:srgbClr val="CCEBEC"/>
    <a:srgbClr val="171703"/>
    <a:srgbClr val="83BBFF"/>
    <a:srgbClr val="2B9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88095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73" y="312"/>
      </p:cViewPr>
      <p:guideLst>
        <p:guide orient="horz" pos="573"/>
        <p:guide orient="horz" pos="300"/>
        <p:guide orient="horz" pos="981"/>
        <p:guide orient="horz" pos="3657"/>
        <p:guide orient="horz" pos="3839"/>
        <p:guide orient="horz" pos="4065"/>
        <p:guide pos="7332"/>
        <p:guide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2244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1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思源黑体 CN Regular" panose="020B0500000000000000" pitchFamily="34" charset="-122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05EE6-0555-4BD3-8EFF-7860A0E7DA14}" type="datetimeFigureOut">
              <a:rPr lang="de-DE" smtClean="0">
                <a:latin typeface="思源黑体 CN Regular" panose="020B0500000000000000" pitchFamily="34" charset="-122"/>
              </a:rPr>
              <a:t>18.12.2022</a:t>
            </a:fld>
            <a:endParaRPr lang="de-DE" dirty="0">
              <a:latin typeface="思源黑体 CN Regular" panose="020B0500000000000000" pitchFamily="34" charset="-122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思源黑体 CN Regular" panose="020B0500000000000000" pitchFamily="34" charset="-122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E346A-0122-46E4-AECE-C481893FBCB9}" type="slidenum">
              <a:rPr lang="de-DE" smtClean="0">
                <a:latin typeface="思源黑体 CN Regular" panose="020B0500000000000000" pitchFamily="34" charset="-122"/>
              </a:rPr>
              <a:t>‹#›</a:t>
            </a:fld>
            <a:endParaRPr lang="de-DE" dirty="0">
              <a:latin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120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思源黑体 CN Regular" panose="020B0500000000000000" pitchFamily="34" charset="-122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思源黑体 CN Regular" panose="020B0500000000000000" pitchFamily="34" charset="-122"/>
              </a:defRPr>
            </a:lvl1pPr>
          </a:lstStyle>
          <a:p>
            <a:fld id="{B8DD35AF-E6AE-4141-BF45-E7C4E548BFFD}" type="datetimeFigureOut">
              <a:rPr lang="de-DE" smtClean="0"/>
              <a:pPr/>
              <a:t>18.12.2022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思源黑体 CN Regular" panose="020B0500000000000000" pitchFamily="34" charset="-122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思源黑体 CN Regular" panose="020B0500000000000000" pitchFamily="34" charset="-122"/>
              </a:defRPr>
            </a:lvl1pPr>
          </a:lstStyle>
          <a:p>
            <a:fld id="{DB170224-FE03-429C-83B7-DC36E71A855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2820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04094" indent="-204094" algn="l" defTabSz="1088502" rtl="0" eaLnBrk="1" latinLnBrk="0" hangingPunct="1">
      <a:buClr>
        <a:schemeClr val="accent2"/>
      </a:buClr>
      <a:buFont typeface="Wingdings" panose="05000000000000000000" pitchFamily="2" charset="2"/>
      <a:buChar char="§"/>
      <a:defRPr sz="1400" b="0" i="0" kern="1200">
        <a:solidFill>
          <a:schemeClr val="tx1"/>
        </a:solidFill>
        <a:latin typeface="思源黑体 CN Regular" panose="020B0500000000000000" pitchFamily="34" charset="-122"/>
        <a:ea typeface="+mn-ea"/>
        <a:cs typeface="+mn-cs"/>
      </a:defRPr>
    </a:lvl1pPr>
    <a:lvl2pPr marL="748345" indent="-204094" algn="l" defTabSz="1088502" rtl="0" eaLnBrk="1" latinLnBrk="0" hangingPunct="1">
      <a:buClr>
        <a:schemeClr val="accent2"/>
      </a:buClr>
      <a:buFont typeface="Wingdings" panose="05000000000000000000" pitchFamily="2" charset="2"/>
      <a:buChar char="§"/>
      <a:defRPr sz="1400" b="0" i="0" kern="1200">
        <a:solidFill>
          <a:schemeClr val="tx1"/>
        </a:solidFill>
        <a:latin typeface="思源黑体 CN Regular" panose="020B0500000000000000" pitchFamily="34" charset="-122"/>
        <a:ea typeface="+mn-ea"/>
        <a:cs typeface="+mn-cs"/>
      </a:defRPr>
    </a:lvl2pPr>
    <a:lvl3pPr marL="1292596" indent="-204094" algn="l" defTabSz="1088502" rtl="0" eaLnBrk="1" latinLnBrk="0" hangingPunct="1">
      <a:buClr>
        <a:schemeClr val="accent2"/>
      </a:buClr>
      <a:buFont typeface="Wingdings" panose="05000000000000000000" pitchFamily="2" charset="2"/>
      <a:buChar char="§"/>
      <a:defRPr sz="1400" b="0" i="0" kern="1200">
        <a:solidFill>
          <a:schemeClr val="tx1"/>
        </a:solidFill>
        <a:latin typeface="思源黑体 CN Regular" panose="020B0500000000000000" pitchFamily="34" charset="-122"/>
        <a:ea typeface="+mn-ea"/>
        <a:cs typeface="+mn-cs"/>
      </a:defRPr>
    </a:lvl3pPr>
    <a:lvl4pPr marL="1836847" indent="-204094" algn="l" defTabSz="1088502" rtl="0" eaLnBrk="1" latinLnBrk="0" hangingPunct="1">
      <a:buClr>
        <a:schemeClr val="accent2"/>
      </a:buClr>
      <a:buFont typeface="Wingdings" panose="05000000000000000000" pitchFamily="2" charset="2"/>
      <a:buChar char="§"/>
      <a:defRPr sz="1400" b="0" i="0" kern="1200">
        <a:solidFill>
          <a:schemeClr val="tx1"/>
        </a:solidFill>
        <a:latin typeface="思源黑体 CN Regular" panose="020B0500000000000000" pitchFamily="34" charset="-122"/>
        <a:ea typeface="+mn-ea"/>
        <a:cs typeface="+mn-cs"/>
      </a:defRPr>
    </a:lvl4pPr>
    <a:lvl5pPr marL="2381098" indent="-204094" algn="l" defTabSz="1088502" rtl="0" eaLnBrk="1" latinLnBrk="0" hangingPunct="1">
      <a:buClr>
        <a:schemeClr val="accent2"/>
      </a:buClr>
      <a:buFont typeface="Wingdings" panose="05000000000000000000" pitchFamily="2" charset="2"/>
      <a:buChar char="§"/>
      <a:defRPr sz="1400" b="0" i="0" kern="1200">
        <a:solidFill>
          <a:schemeClr val="tx1"/>
        </a:solidFill>
        <a:latin typeface="思源黑体 CN Regular" panose="020B0500000000000000" pitchFamily="34" charset="-122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presentation mode to guide through all the aids.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70224-FE03-429C-83B7-DC36E71A855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6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7EF41-3694-421D-B7BE-BF93C3478224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思源黑体 CN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思源黑体 CN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26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u="none" kern="1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思源黑体 CN Regular" panose="020B0500000000000000" pitchFamily="34" charset="-122"/>
                <a:ea typeface="+mn-ea"/>
                <a:cs typeface="+mn-cs"/>
              </a:rPr>
              <a:t>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70224-FE03-429C-83B7-DC36E71A855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0160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u="none" kern="1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思源黑体 CN Regular" panose="020B0500000000000000" pitchFamily="34" charset="-122"/>
                <a:ea typeface="+mn-ea"/>
                <a:cs typeface="+mn-cs"/>
              </a:rPr>
              <a:t>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70224-FE03-429C-83B7-DC36E71A8559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92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u="none" kern="1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思源黑体 CN Regular" panose="020B0500000000000000" pitchFamily="34" charset="-122"/>
                <a:ea typeface="+mn-ea"/>
                <a:cs typeface="+mn-cs"/>
              </a:rPr>
              <a:t>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70224-FE03-429C-83B7-DC36E71A855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725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u="none" kern="1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思源黑体 CN Regular" panose="020B0500000000000000" pitchFamily="34" charset="-122"/>
                <a:ea typeface="+mn-ea"/>
                <a:cs typeface="+mn-cs"/>
              </a:rPr>
              <a:t>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70224-FE03-429C-83B7-DC36E71A855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191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u="none" kern="1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思源黑体 CN Regular" panose="020B0500000000000000" pitchFamily="34" charset="-122"/>
                <a:ea typeface="+mn-ea"/>
                <a:cs typeface="+mn-cs"/>
              </a:rPr>
              <a:t>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70224-FE03-429C-83B7-DC36E71A8559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531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u="none" kern="1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思源黑体 CN Regular" panose="020B0500000000000000" pitchFamily="34" charset="-122"/>
                <a:ea typeface="+mn-ea"/>
                <a:cs typeface="+mn-cs"/>
              </a:rPr>
              <a:t>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70224-FE03-429C-83B7-DC36E71A8559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286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u="none" kern="1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思源黑体 CN Regular" panose="020B0500000000000000" pitchFamily="34" charset="-122"/>
                <a:ea typeface="+mn-ea"/>
                <a:cs typeface="+mn-cs"/>
              </a:rPr>
              <a:t>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70224-FE03-429C-83B7-DC36E71A8559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00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" y="0"/>
            <a:ext cx="12189956" cy="685753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67326" y="318823"/>
            <a:ext cx="2940494" cy="192332"/>
          </a:xfrm>
          <a:prstGeom prst="rect">
            <a:avLst/>
          </a:prstGeom>
          <a:noFill/>
        </p:spPr>
        <p:txBody>
          <a:bodyPr wrap="none" lIns="68553" tIns="34276" rIns="68553" bIns="34276">
            <a:spAutoFit/>
          </a:bodyPr>
          <a:lstStyle/>
          <a:p>
            <a:pPr algn="ctr">
              <a:defRPr/>
            </a:pPr>
            <a:r>
              <a:rPr lang="zh-CN" altLang="en-US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工业自动化   </a:t>
            </a:r>
            <a:r>
              <a:rPr lang="en-US" altLang="zh-CN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|   </a:t>
            </a:r>
            <a:r>
              <a:rPr lang="zh-CN" altLang="en-US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电梯   </a:t>
            </a:r>
            <a:r>
              <a:rPr lang="en-US" altLang="zh-CN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|   </a:t>
            </a:r>
            <a:r>
              <a:rPr lang="zh-CN" altLang="en-US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新能源汽车   </a:t>
            </a:r>
            <a:r>
              <a:rPr lang="en-US" altLang="zh-CN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|   </a:t>
            </a:r>
            <a:r>
              <a:rPr lang="zh-CN" altLang="en-US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工业机器人   </a:t>
            </a:r>
            <a:r>
              <a:rPr lang="en-US" altLang="zh-CN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|   </a:t>
            </a:r>
            <a:r>
              <a:rPr lang="zh-CN" altLang="en-US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轨道交通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17072" y="267860"/>
            <a:ext cx="1522750" cy="23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6 2图文结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50800" y="4006466"/>
            <a:ext cx="3600000" cy="1799327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252000" rIns="252000" bIns="252000" rtlCol="0" anchor="ctr" anchorCtr="0">
            <a:noAutofit/>
          </a:bodyPr>
          <a:lstStyle>
            <a:lvl1pPr marL="285750" indent="-285750" algn="ctr">
              <a:buNone/>
              <a:defRPr lang="de-DE" dirty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9" name="Bildplatzhalt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50800" y="1811032"/>
            <a:ext cx="3600000" cy="1799768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252000" rIns="252000" bIns="252000" rtlCol="0" anchor="ctr" anchorCtr="0">
            <a:noAutofit/>
          </a:bodyPr>
          <a:lstStyle>
            <a:lvl1pPr marL="285750" indent="-285750" algn="ctr">
              <a:buNone/>
              <a:defRPr lang="de-DE" dirty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1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14" name="内容占位符 9"/>
          <p:cNvSpPr>
            <a:spLocks noGrp="1"/>
          </p:cNvSpPr>
          <p:nvPr>
            <p:ph sz="quarter" idx="13"/>
          </p:nvPr>
        </p:nvSpPr>
        <p:spPr>
          <a:xfrm>
            <a:off x="4295774" y="1809750"/>
            <a:ext cx="7341499" cy="18010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720000" indent="-270000">
              <a:lnSpc>
                <a:spcPct val="130000"/>
              </a:lnSpc>
              <a:buClr>
                <a:srgbClr val="008CCF"/>
              </a:buClr>
              <a:buSzPct val="100000"/>
              <a:buFont typeface="Wingdings" panose="05000000000000000000" pitchFamily="2" charset="2"/>
              <a:buChar char="n"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 marL="810000" indent="0">
              <a:lnSpc>
                <a:spcPct val="130000"/>
              </a:lnSpc>
              <a:buNone/>
              <a:defRPr/>
            </a:lvl3pPr>
            <a:lvl4pPr marL="1170000" indent="0">
              <a:lnSpc>
                <a:spcPct val="130000"/>
              </a:lnSpc>
              <a:buNone/>
              <a:defRPr/>
            </a:lvl4pPr>
            <a:lvl5pPr marL="1530000" indent="0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1"/>
            <a:r>
              <a:rPr lang="zh-CN" altLang="en-US" dirty="0"/>
              <a:t>第三级</a:t>
            </a:r>
            <a:endParaRPr lang="en-US" altLang="zh-CN" dirty="0"/>
          </a:p>
          <a:p>
            <a:pPr lvl="1"/>
            <a:r>
              <a:rPr lang="zh-CN" altLang="en-US" dirty="0"/>
              <a:t>第四级</a:t>
            </a:r>
            <a:endParaRPr lang="en-US" altLang="zh-CN" dirty="0"/>
          </a:p>
        </p:txBody>
      </p:sp>
      <p:sp>
        <p:nvSpPr>
          <p:cNvPr id="15" name="内容占位符 9"/>
          <p:cNvSpPr>
            <a:spLocks noGrp="1"/>
          </p:cNvSpPr>
          <p:nvPr>
            <p:ph sz="quarter" idx="16"/>
          </p:nvPr>
        </p:nvSpPr>
        <p:spPr>
          <a:xfrm>
            <a:off x="4295774" y="4004438"/>
            <a:ext cx="7341499" cy="18010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720000" indent="-270000">
              <a:lnSpc>
                <a:spcPct val="130000"/>
              </a:lnSpc>
              <a:buClr>
                <a:srgbClr val="008CCF"/>
              </a:buClr>
              <a:buSzPct val="100000"/>
              <a:buFont typeface="Wingdings" panose="05000000000000000000" pitchFamily="2" charset="2"/>
              <a:buChar char="n"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 marL="810000" indent="0">
              <a:lnSpc>
                <a:spcPct val="130000"/>
              </a:lnSpc>
              <a:buNone/>
              <a:defRPr/>
            </a:lvl3pPr>
            <a:lvl4pPr marL="1170000" indent="0">
              <a:lnSpc>
                <a:spcPct val="130000"/>
              </a:lnSpc>
              <a:buNone/>
              <a:defRPr/>
            </a:lvl4pPr>
            <a:lvl5pPr marL="1530000" indent="0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1"/>
            <a:r>
              <a:rPr lang="zh-CN" altLang="en-US" dirty="0"/>
              <a:t>第三级</a:t>
            </a:r>
            <a:endParaRPr lang="en-US" altLang="zh-CN" dirty="0"/>
          </a:p>
          <a:p>
            <a:pPr lvl="1"/>
            <a:r>
              <a:rPr lang="zh-CN" altLang="en-US" dirty="0"/>
              <a:t>第四级</a:t>
            </a:r>
            <a:endParaRPr lang="en-US" altLang="zh-CN" dirty="0"/>
          </a:p>
        </p:txBody>
      </p:sp>
      <p:sp>
        <p:nvSpPr>
          <p:cNvPr id="17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6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15" userDrawn="1">
          <p15:clr>
            <a:srgbClr val="FBAE40"/>
          </p15:clr>
        </p15:guide>
        <p15:guide id="2" pos="270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7 视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enplatzhalter"/>
          <p:cNvSpPr>
            <a:spLocks noGrp="1"/>
          </p:cNvSpPr>
          <p:nvPr>
            <p:ph type="media" sz="quarter" idx="10" hasCustomPrompt="1"/>
          </p:nvPr>
        </p:nvSpPr>
        <p:spPr bwMode="gray">
          <a:xfrm>
            <a:off x="0" y="0"/>
            <a:ext cx="12190413" cy="6859588"/>
          </a:xfrm>
          <a:prstGeom prst="rect">
            <a:avLst/>
          </a:prstGeom>
        </p:spPr>
        <p:txBody>
          <a:bodyPr lIns="540000" tIns="540000" rIns="540000" bIns="540000" anchor="ctr" anchorCtr="1"/>
          <a:lstStyle>
            <a:lvl1pPr marL="18000" indent="0"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插入视频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22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8 上下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50800" y="4473794"/>
            <a:ext cx="11088000" cy="13320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000"/>
              </a:spcBef>
              <a:buFontTx/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插入文字描述</a:t>
            </a:r>
            <a:endParaRPr lang="en-US" noProof="0" dirty="0"/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0" y="0"/>
            <a:ext cx="12189600" cy="432720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177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9 3 图文结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038800" y="4004744"/>
            <a:ext cx="3600000" cy="1801050"/>
          </a:xfrm>
          <a:prstGeom prst="rect">
            <a:avLst/>
          </a:prstGeom>
        </p:spPr>
        <p:txBody>
          <a:bodyPr tIns="72000" bIns="72000"/>
          <a:lstStyle>
            <a:lvl1pPr marL="0" indent="0" algn="l">
              <a:lnSpc>
                <a:spcPct val="130000"/>
              </a:lnSpc>
              <a:spcBef>
                <a:spcPts val="1000"/>
              </a:spcBef>
              <a:buFontTx/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插入文字描述</a:t>
            </a:r>
            <a:endParaRPr lang="en-US" altLang="zh-CN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294800" y="4004744"/>
            <a:ext cx="3600000" cy="1801050"/>
          </a:xfrm>
          <a:prstGeom prst="rect">
            <a:avLst/>
          </a:prstGeom>
        </p:spPr>
        <p:txBody>
          <a:bodyPr tIns="72000" bIns="72000"/>
          <a:lstStyle>
            <a:lvl1pPr marL="0" indent="0" algn="l">
              <a:lnSpc>
                <a:spcPct val="130000"/>
              </a:lnSpc>
              <a:spcBef>
                <a:spcPts val="1000"/>
              </a:spcBef>
              <a:buFontTx/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插入文字描述</a:t>
            </a:r>
            <a:endParaRPr lang="en-US" altLang="zh-CN" noProof="0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50800" y="4004744"/>
            <a:ext cx="3600000" cy="1801050"/>
          </a:xfrm>
          <a:prstGeom prst="rect">
            <a:avLst/>
          </a:prstGeom>
        </p:spPr>
        <p:txBody>
          <a:bodyPr tIns="72000" bIns="72000"/>
          <a:lstStyle>
            <a:lvl1pPr marL="0" indent="0" algn="l">
              <a:lnSpc>
                <a:spcPct val="130000"/>
              </a:lnSpc>
              <a:spcBef>
                <a:spcPts val="1000"/>
              </a:spcBef>
              <a:buFontTx/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插入文字描述</a:t>
            </a:r>
            <a:endParaRPr lang="en-US" noProof="0" dirty="0"/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038800" y="1809750"/>
            <a:ext cx="3600000" cy="180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94800" y="1809750"/>
            <a:ext cx="3600000" cy="180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9" name="Bildplatzhalt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50800" y="1809750"/>
            <a:ext cx="3600000" cy="180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1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17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878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0 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6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9533207" y="3303208"/>
            <a:ext cx="2106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de-DE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287606" y="3303208"/>
            <a:ext cx="2106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de-DE" noProof="0" dirty="0"/>
          </a:p>
        </p:txBody>
      </p:sp>
      <p:sp>
        <p:nvSpPr>
          <p:cNvPr id="17" name="Textplatzhalter 4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042004" y="3303208"/>
            <a:ext cx="2106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402" y="3303208"/>
            <a:ext cx="2106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de-DE" noProof="0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50800" y="3303208"/>
            <a:ext cx="2106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de-DE" noProof="0" dirty="0"/>
          </a:p>
        </p:txBody>
      </p:sp>
      <p:sp>
        <p:nvSpPr>
          <p:cNvPr id="12" name="Bildplatzhalter 5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9533207" y="1809750"/>
            <a:ext cx="2106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de-DE" noProof="0" dirty="0"/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7287606" y="1809750"/>
            <a:ext cx="2106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de-DE" noProof="0" dirty="0"/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042004" y="1809750"/>
            <a:ext cx="2106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de-DE" noProof="0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2796402" y="1809750"/>
            <a:ext cx="2106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de-DE" noProof="0" dirty="0"/>
          </a:p>
        </p:txBody>
      </p:sp>
      <p:sp>
        <p:nvSpPr>
          <p:cNvPr id="7" name="Bildplatzhalter 1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50800" y="1809750"/>
            <a:ext cx="2106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marR="0" indent="0" algn="ctr" defTabSz="108850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de-DE" noProof="0" dirty="0"/>
          </a:p>
        </p:txBody>
      </p:sp>
      <p:sp>
        <p:nvSpPr>
          <p:cNvPr id="30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31" name="Textplatzhalter 6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9533207" y="5491982"/>
            <a:ext cx="2106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de-DE" noProof="0" dirty="0"/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287606" y="5491982"/>
            <a:ext cx="2106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de-DE" noProof="0" dirty="0"/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042004" y="5491982"/>
            <a:ext cx="2106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de-DE" noProof="0" dirty="0"/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2796402" y="5491982"/>
            <a:ext cx="2106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de-DE" noProof="0" dirty="0"/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550800" y="5491982"/>
            <a:ext cx="2106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de-DE" noProof="0" dirty="0"/>
          </a:p>
        </p:txBody>
      </p:sp>
      <p:sp>
        <p:nvSpPr>
          <p:cNvPr id="36" name="Bildplatzhalter 5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9533207" y="3998524"/>
            <a:ext cx="2106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de-DE" noProof="0" dirty="0"/>
          </a:p>
        </p:txBody>
      </p:sp>
      <p:sp>
        <p:nvSpPr>
          <p:cNvPr id="37" name="Bildplatzhalter 4"/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7287606" y="3998524"/>
            <a:ext cx="2106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de-DE" noProof="0" dirty="0"/>
          </a:p>
        </p:txBody>
      </p:sp>
      <p:sp>
        <p:nvSpPr>
          <p:cNvPr id="38" name="Bildplatzhalter 3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042004" y="3998524"/>
            <a:ext cx="2106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de-DE" noProof="0" dirty="0"/>
          </a:p>
        </p:txBody>
      </p:sp>
      <p:sp>
        <p:nvSpPr>
          <p:cNvPr id="39" name="Bildplatzhalter 2"/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2796402" y="3998524"/>
            <a:ext cx="2106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de-DE" noProof="0" dirty="0"/>
          </a:p>
        </p:txBody>
      </p:sp>
      <p:sp>
        <p:nvSpPr>
          <p:cNvPr id="40" name="Bildplatzhalter 1"/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550800" y="3998524"/>
            <a:ext cx="2106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marR="0" indent="0" algn="ctr" defTabSz="108850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de-DE" noProof="0" dirty="0"/>
          </a:p>
        </p:txBody>
      </p:sp>
      <p:sp>
        <p:nvSpPr>
          <p:cNvPr id="42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146219"/>
            <a:ext cx="252000" cy="3066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6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1 图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038800" y="5500194"/>
            <a:ext cx="3600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en-US" noProof="0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4294800" y="5500194"/>
            <a:ext cx="3600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en-US" noProof="0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50800" y="5500194"/>
            <a:ext cx="3600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en-US" noProof="0" dirty="0"/>
          </a:p>
        </p:txBody>
      </p:sp>
      <p:sp>
        <p:nvSpPr>
          <p:cNvPr id="21" name="Textplatzhalter 4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8038800" y="3304194"/>
            <a:ext cx="3600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en-US" noProof="0" dirty="0"/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294800" y="3304194"/>
            <a:ext cx="3600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en-US" noProof="0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50800" y="3304194"/>
            <a:ext cx="3600000" cy="306606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spcBef>
                <a:spcPts val="0"/>
              </a:spcBef>
              <a:buFontTx/>
              <a:buNone/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图片描述</a:t>
            </a:r>
            <a:endParaRPr lang="en-US" noProof="0" dirty="0"/>
          </a:p>
        </p:txBody>
      </p:sp>
      <p:sp>
        <p:nvSpPr>
          <p:cNvPr id="31" name="Bildplatzhalter 6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8038800" y="4005750"/>
            <a:ext cx="3600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33" name="Bildplatzhalter 5"/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4294800" y="4005750"/>
            <a:ext cx="3600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30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550800" y="4005750"/>
            <a:ext cx="3600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038800" y="1809750"/>
            <a:ext cx="3600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插图图片</a:t>
            </a:r>
            <a:endParaRPr lang="en-US" noProof="0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94800" y="1809750"/>
            <a:ext cx="3600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9" name="Bildplatzhalt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50800" y="1809750"/>
            <a:ext cx="3600000" cy="144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17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23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146219"/>
            <a:ext cx="252000" cy="3066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0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2 图文结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5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973274" y="4004744"/>
            <a:ext cx="2664000" cy="1801050"/>
          </a:xfrm>
          <a:prstGeom prst="rect">
            <a:avLst/>
          </a:prstGeom>
        </p:spPr>
        <p:txBody>
          <a:bodyPr tIns="72000" bIns="72000"/>
          <a:lstStyle>
            <a:lvl1pPr>
              <a:defRPr lang="en-US" altLang="zh-CN" sz="1600" noProof="0" dirty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 indent="0">
              <a:lnSpc>
                <a:spcPct val="130000"/>
              </a:lnSpc>
              <a:buFontTx/>
              <a:buNone/>
            </a:pPr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67072" y="4004744"/>
            <a:ext cx="2664000" cy="180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58936" y="4004744"/>
            <a:ext cx="2664000" cy="1801050"/>
          </a:xfrm>
          <a:prstGeom prst="rect">
            <a:avLst/>
          </a:prstGeom>
        </p:spPr>
        <p:txBody>
          <a:bodyPr tIns="72000" bIns="72000"/>
          <a:lstStyle>
            <a:lvl1pPr>
              <a:defRPr lang="en-US" altLang="zh-CN" sz="1600" noProof="0" dirty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 indent="0">
              <a:lnSpc>
                <a:spcPct val="130000"/>
              </a:lnSpc>
              <a:buFontTx/>
              <a:buNone/>
            </a:pPr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11" name="Bildplatzhalter 3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50800" y="4004744"/>
            <a:ext cx="2664000" cy="180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975207" y="1809750"/>
            <a:ext cx="2664000" cy="1801050"/>
          </a:xfrm>
          <a:prstGeom prst="rect">
            <a:avLst/>
          </a:prstGeom>
        </p:spPr>
        <p:txBody>
          <a:bodyPr tIns="72000" bIns="72000"/>
          <a:lstStyle>
            <a:lvl1pPr>
              <a:defRPr lang="en-US" altLang="zh-CN" sz="1600" noProof="0" dirty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 indent="0">
              <a:lnSpc>
                <a:spcPct val="130000"/>
              </a:lnSpc>
              <a:buFontTx/>
              <a:buNone/>
            </a:pPr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67072" y="1809750"/>
            <a:ext cx="2664000" cy="180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357003" y="1809750"/>
            <a:ext cx="2664000" cy="1801050"/>
          </a:xfrm>
          <a:prstGeom prst="rect">
            <a:avLst/>
          </a:prstGeom>
        </p:spPr>
        <p:txBody>
          <a:bodyPr tIns="72000" bIns="72000"/>
          <a:lstStyle>
            <a:lvl1pPr marL="0" indent="0" algn="l">
              <a:lnSpc>
                <a:spcPct val="130000"/>
              </a:lnSpc>
              <a:buFontTx/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插入文字</a:t>
            </a:r>
            <a:endParaRPr lang="en-US" noProof="0" dirty="0"/>
          </a:p>
        </p:txBody>
      </p:sp>
      <p:sp>
        <p:nvSpPr>
          <p:cNvPr id="9" name="Bildplatzhalt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50800" y="1809750"/>
            <a:ext cx="2664000" cy="1801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13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19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136851"/>
            <a:ext cx="252000" cy="3159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3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7 文字图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5"/>
          <p:cNvSpPr>
            <a:spLocks noGrp="1"/>
          </p:cNvSpPr>
          <p:nvPr>
            <p:ph idx="16" hasCustomPrompt="1"/>
          </p:nvPr>
        </p:nvSpPr>
        <p:spPr bwMode="gray">
          <a:xfrm>
            <a:off x="6166800" y="3895207"/>
            <a:ext cx="5472000" cy="1910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252000" tIns="252000" rIns="252000" bIns="252000" rtlCol="0">
            <a:noAutofit/>
          </a:bodyPr>
          <a:lstStyle>
            <a:lvl1pPr marL="0" indent="0">
              <a:buNone/>
              <a:defRPr lang="de-DE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0000" indent="0" defTabSz="9144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de-DE" dirty="0" smtClean="0"/>
            </a:lvl2pPr>
            <a:lvl3pPr marL="810000" indent="0" defTabSz="9144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de-DE" dirty="0" smtClean="0"/>
            </a:lvl3pPr>
            <a:lvl4pPr marL="1170000" indent="0" defTabSz="9144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de-DE" dirty="0"/>
            </a:lvl4pPr>
          </a:lstStyle>
          <a:p>
            <a:pPr lvl="0"/>
            <a:r>
              <a:rPr lang="zh-CN" altLang="en-US" noProof="0" dirty="0"/>
              <a:t>插入文字或表格</a:t>
            </a:r>
            <a:endParaRPr lang="en-US" noProof="0" dirty="0"/>
          </a:p>
        </p:txBody>
      </p:sp>
      <p:sp>
        <p:nvSpPr>
          <p:cNvPr id="10" name="Textplatzhalter 4"/>
          <p:cNvSpPr>
            <a:spLocks noGrp="1"/>
          </p:cNvSpPr>
          <p:nvPr>
            <p:ph idx="15" hasCustomPrompt="1"/>
          </p:nvPr>
        </p:nvSpPr>
        <p:spPr bwMode="gray">
          <a:xfrm>
            <a:off x="550800" y="3895207"/>
            <a:ext cx="5472000" cy="1910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252000" tIns="252000" rIns="252000" bIns="252000" rtlCol="0">
            <a:noAutofit/>
          </a:bodyPr>
          <a:lstStyle>
            <a:lvl1pPr marL="0" indent="0">
              <a:buFontTx/>
              <a:buNone/>
              <a:defRPr lang="de-DE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0000" indent="0" defTabSz="914400">
              <a:spcAft>
                <a:spcPts val="0"/>
              </a:spcAft>
              <a:buClr>
                <a:schemeClr val="accent2"/>
              </a:buClr>
              <a:buFontTx/>
              <a:buNone/>
              <a:defRPr lang="de-DE" dirty="0" smtClean="0"/>
            </a:lvl2pPr>
            <a:lvl3pPr marL="810000" indent="0" defTabSz="914400">
              <a:spcAft>
                <a:spcPts val="0"/>
              </a:spcAft>
              <a:buClr>
                <a:schemeClr val="accent2"/>
              </a:buClr>
              <a:buFontTx/>
              <a:buNone/>
              <a:defRPr lang="de-DE" dirty="0" smtClean="0"/>
            </a:lvl3pPr>
            <a:lvl4pPr marL="1170000" indent="0" defTabSz="914400">
              <a:spcAft>
                <a:spcPts val="0"/>
              </a:spcAft>
              <a:buClr>
                <a:schemeClr val="accent2"/>
              </a:buClr>
              <a:buFontTx/>
              <a:buNone/>
              <a:defRPr lang="de-DE" dirty="0"/>
            </a:lvl4pPr>
          </a:lstStyle>
          <a:p>
            <a:pPr lvl="0"/>
            <a:r>
              <a:rPr lang="zh-CN" altLang="en-US" noProof="0" dirty="0"/>
              <a:t>插入文字或表格</a:t>
            </a:r>
            <a:endParaRPr lang="en-US" noProof="0" dirty="0"/>
          </a:p>
        </p:txBody>
      </p:sp>
      <p:sp>
        <p:nvSpPr>
          <p:cNvPr id="9" name="Textplatzhalter 3"/>
          <p:cNvSpPr>
            <a:spLocks noGrp="1"/>
          </p:cNvSpPr>
          <p:nvPr>
            <p:ph idx="14" hasCustomPrompt="1"/>
          </p:nvPr>
        </p:nvSpPr>
        <p:spPr bwMode="gray">
          <a:xfrm>
            <a:off x="6166800" y="1809749"/>
            <a:ext cx="5472000" cy="1910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252000" tIns="252000" rIns="252000" bIns="252000" rtlCol="0">
            <a:noAutofit/>
          </a:bodyPr>
          <a:lstStyle>
            <a:lvl1pPr marL="0" indent="0">
              <a:buFontTx/>
              <a:buNone/>
              <a:defRPr lang="de-DE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0000" indent="0" defTabSz="914400">
              <a:spcAft>
                <a:spcPts val="0"/>
              </a:spcAft>
              <a:buClr>
                <a:schemeClr val="accent2"/>
              </a:buClr>
              <a:buFontTx/>
              <a:buNone/>
              <a:defRPr lang="de-DE" dirty="0" smtClean="0"/>
            </a:lvl2pPr>
            <a:lvl3pPr marL="810000" indent="0" defTabSz="914400">
              <a:spcAft>
                <a:spcPts val="0"/>
              </a:spcAft>
              <a:buClr>
                <a:schemeClr val="accent2"/>
              </a:buClr>
              <a:buFontTx/>
              <a:buNone/>
              <a:defRPr lang="de-DE" dirty="0" smtClean="0"/>
            </a:lvl3pPr>
            <a:lvl4pPr marL="1170000" indent="0" defTabSz="914400">
              <a:spcAft>
                <a:spcPts val="0"/>
              </a:spcAft>
              <a:buClr>
                <a:schemeClr val="accent2"/>
              </a:buClr>
              <a:buFontTx/>
              <a:buNone/>
              <a:defRPr lang="de-DE" dirty="0"/>
            </a:lvl4pPr>
          </a:lstStyle>
          <a:p>
            <a:pPr lvl="0"/>
            <a:r>
              <a:rPr lang="zh-CN" altLang="en-US" noProof="0" dirty="0"/>
              <a:t>插入文字或表格</a:t>
            </a:r>
            <a:endParaRPr lang="en-US" noProof="0" dirty="0"/>
          </a:p>
        </p:txBody>
      </p:sp>
      <p:sp>
        <p:nvSpPr>
          <p:cNvPr id="8" name="Textplatzhalter 2"/>
          <p:cNvSpPr>
            <a:spLocks noGrp="1"/>
          </p:cNvSpPr>
          <p:nvPr>
            <p:ph idx="1" hasCustomPrompt="1"/>
          </p:nvPr>
        </p:nvSpPr>
        <p:spPr bwMode="gray">
          <a:xfrm>
            <a:off x="550800" y="1809749"/>
            <a:ext cx="5472000" cy="19102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252000" tIns="252000" rIns="252000" bIns="252000" rtlCol="0">
            <a:noAutofit/>
          </a:bodyPr>
          <a:lstStyle>
            <a:lvl1pPr marL="0" indent="0">
              <a:buFontTx/>
              <a:buNone/>
              <a:defRPr lang="de-DE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0000" indent="0" defTabSz="914400">
              <a:spcAft>
                <a:spcPts val="0"/>
              </a:spcAft>
              <a:buClr>
                <a:schemeClr val="accent2"/>
              </a:buClr>
              <a:buFontTx/>
              <a:buNone/>
              <a:defRPr lang="de-DE" dirty="0" smtClean="0"/>
            </a:lvl2pPr>
            <a:lvl3pPr marL="810000" indent="0" defTabSz="914400">
              <a:spcAft>
                <a:spcPts val="0"/>
              </a:spcAft>
              <a:buClr>
                <a:schemeClr val="accent2"/>
              </a:buClr>
              <a:buFontTx/>
              <a:buNone/>
              <a:defRPr lang="de-DE" dirty="0" smtClean="0"/>
            </a:lvl3pPr>
            <a:lvl4pPr marL="1170000" indent="0" defTabSz="914400">
              <a:spcAft>
                <a:spcPts val="0"/>
              </a:spcAft>
              <a:buClr>
                <a:schemeClr val="accent2"/>
              </a:buClr>
              <a:buFontTx/>
              <a:buNone/>
              <a:defRPr lang="de-DE" dirty="0"/>
            </a:lvl4pPr>
            <a:lvl5pPr marL="1800000" indent="-270000" defTabSz="9144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defRPr/>
            </a:lvl5pPr>
          </a:lstStyle>
          <a:p>
            <a:pPr lvl="0"/>
            <a:r>
              <a:rPr lang="zh-CN" altLang="en-US" noProof="0" dirty="0"/>
              <a:t>插入文字或表格</a:t>
            </a:r>
            <a:endParaRPr lang="en-US" noProof="0" dirty="0"/>
          </a:p>
        </p:txBody>
      </p:sp>
      <p:sp>
        <p:nvSpPr>
          <p:cNvPr id="1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920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8 图文结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38800" y="2365668"/>
            <a:ext cx="3600000" cy="3441131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4294800" y="4537514"/>
            <a:ext cx="3600000" cy="12645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输入文字</a:t>
            </a:r>
            <a:endParaRPr lang="en-US" altLang="zh-CN" noProof="0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50800" y="4537514"/>
            <a:ext cx="3600000" cy="12645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输入文字</a:t>
            </a:r>
            <a:endParaRPr lang="en-US" altLang="zh-CN" noProof="0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294800" y="3173632"/>
            <a:ext cx="3600000" cy="12645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输入文字</a:t>
            </a:r>
            <a:endParaRPr lang="en-US" altLang="zh-CN" noProof="0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50800" y="3173632"/>
            <a:ext cx="3600000" cy="12645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输入文字</a:t>
            </a:r>
            <a:endParaRPr lang="en-US" altLang="zh-CN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294800" y="1809750"/>
            <a:ext cx="3600000" cy="12645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输入文字</a:t>
            </a:r>
            <a:endParaRPr lang="en-US" noProof="0" dirty="0"/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50800" y="1809750"/>
            <a:ext cx="3600000" cy="12645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输入文字</a:t>
            </a:r>
            <a:endParaRPr lang="en-US" noProof="0" dirty="0"/>
          </a:p>
        </p:txBody>
      </p:sp>
      <p:sp>
        <p:nvSpPr>
          <p:cNvPr id="1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61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9 图文结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ildplatzhalt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38800" y="1809750"/>
            <a:ext cx="3600000" cy="399705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noProof="0" dirty="0"/>
              <a:t>Please insert a picture.</a:t>
            </a:r>
          </a:p>
        </p:txBody>
      </p:sp>
      <p:sp>
        <p:nvSpPr>
          <p:cNvPr id="40" name="Textplatzhalter 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4294800" y="4898635"/>
            <a:ext cx="3600000" cy="9068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50800" y="4898635"/>
            <a:ext cx="3600000" cy="9068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8" name="Textplatzhalter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4294800" y="3869007"/>
            <a:ext cx="3600000" cy="9068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50800" y="3869007"/>
            <a:ext cx="3600000" cy="9068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294800" y="2839378"/>
            <a:ext cx="3600000" cy="9068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5" name="Textplatzhalter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50800" y="2839378"/>
            <a:ext cx="3600000" cy="9068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294800" y="1809749"/>
            <a:ext cx="3600000" cy="9068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3" name="Textplatzhalter 2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50800" y="1809749"/>
            <a:ext cx="3600000" cy="9068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noProof="0" dirty="0"/>
          </a:p>
        </p:txBody>
      </p:sp>
      <p:sp>
        <p:nvSpPr>
          <p:cNvPr id="14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16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60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 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/>
          <p:cNvSpPr>
            <a:spLocks/>
          </p:cNvSpPr>
          <p:nvPr userDrawn="1"/>
        </p:nvSpPr>
        <p:spPr bwMode="auto">
          <a:xfrm>
            <a:off x="274705" y="1066817"/>
            <a:ext cx="2812026" cy="122267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/>
          <a:p>
            <a:pPr algn="ctr" eaLnBrk="1">
              <a:defRPr/>
            </a:pPr>
            <a:r>
              <a:rPr lang="zh-CN" altLang="en-US" sz="9600" b="1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目录</a:t>
            </a:r>
            <a:endParaRPr lang="zh-CN" altLang="zh-CN" sz="9600" b="1" dirty="0">
              <a:gradFill>
                <a:gsLst>
                  <a:gs pos="100000">
                    <a:srgbClr val="85C532"/>
                  </a:gs>
                  <a:gs pos="0">
                    <a:srgbClr val="0074C1"/>
                  </a:gs>
                  <a:gs pos="0">
                    <a:srgbClr val="008CCF"/>
                  </a:gs>
                </a:gsLst>
                <a:lin ang="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2972290" y="1621261"/>
            <a:ext cx="2788954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Contents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1283319" y="3000789"/>
            <a:ext cx="914400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5pPr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内容占位符 25"/>
          <p:cNvSpPr>
            <a:spLocks noGrp="1"/>
          </p:cNvSpPr>
          <p:nvPr>
            <p:ph sz="quarter" idx="11" hasCustomPrompt="1"/>
          </p:nvPr>
        </p:nvSpPr>
        <p:spPr>
          <a:xfrm>
            <a:off x="550863" y="4108509"/>
            <a:ext cx="2136779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5pPr>
              <a:defRPr/>
            </a:lvl5pPr>
          </a:lstStyle>
          <a:p>
            <a:pPr lvl="0"/>
            <a:r>
              <a:rPr lang="zh-CN" altLang="en-US" dirty="0"/>
              <a:t>请输入章节目录</a:t>
            </a:r>
          </a:p>
        </p:txBody>
      </p:sp>
      <p:sp>
        <p:nvSpPr>
          <p:cNvPr id="28" name="内容占位符 25"/>
          <p:cNvSpPr>
            <a:spLocks noGrp="1"/>
          </p:cNvSpPr>
          <p:nvPr>
            <p:ph sz="quarter" idx="12" hasCustomPrompt="1"/>
          </p:nvPr>
        </p:nvSpPr>
        <p:spPr>
          <a:xfrm>
            <a:off x="3397171" y="2967488"/>
            <a:ext cx="914400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5pPr>
              <a:defRPr/>
            </a:lvl5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9" name="内容占位符 25"/>
          <p:cNvSpPr>
            <a:spLocks noGrp="1"/>
          </p:cNvSpPr>
          <p:nvPr>
            <p:ph sz="quarter" idx="13" hasCustomPrompt="1"/>
          </p:nvPr>
        </p:nvSpPr>
        <p:spPr>
          <a:xfrm>
            <a:off x="2785982" y="4115627"/>
            <a:ext cx="2136779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5pPr>
              <a:defRPr/>
            </a:lvl5pPr>
          </a:lstStyle>
          <a:p>
            <a:pPr lvl="0"/>
            <a:r>
              <a:rPr lang="zh-CN" altLang="en-US" dirty="0"/>
              <a:t>请输入章节目录</a:t>
            </a:r>
          </a:p>
        </p:txBody>
      </p:sp>
      <p:sp>
        <p:nvSpPr>
          <p:cNvPr id="34" name="内容占位符 25"/>
          <p:cNvSpPr>
            <a:spLocks noGrp="1"/>
          </p:cNvSpPr>
          <p:nvPr>
            <p:ph sz="quarter" idx="14" hasCustomPrompt="1"/>
          </p:nvPr>
        </p:nvSpPr>
        <p:spPr>
          <a:xfrm>
            <a:off x="5632290" y="2967488"/>
            <a:ext cx="914400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5pPr>
              <a:defRPr/>
            </a:lvl5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5" name="内容占位符 25"/>
          <p:cNvSpPr>
            <a:spLocks noGrp="1"/>
          </p:cNvSpPr>
          <p:nvPr>
            <p:ph sz="quarter" idx="15" hasCustomPrompt="1"/>
          </p:nvPr>
        </p:nvSpPr>
        <p:spPr>
          <a:xfrm>
            <a:off x="5021101" y="4108509"/>
            <a:ext cx="2136779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5pPr>
              <a:defRPr/>
            </a:lvl5pPr>
          </a:lstStyle>
          <a:p>
            <a:pPr lvl="0"/>
            <a:r>
              <a:rPr lang="zh-CN" altLang="en-US" dirty="0"/>
              <a:t>请输入章节目录</a:t>
            </a:r>
          </a:p>
        </p:txBody>
      </p:sp>
      <p:sp>
        <p:nvSpPr>
          <p:cNvPr id="36" name="内容占位符 25"/>
          <p:cNvSpPr>
            <a:spLocks noGrp="1"/>
          </p:cNvSpPr>
          <p:nvPr>
            <p:ph sz="quarter" idx="16" hasCustomPrompt="1"/>
          </p:nvPr>
        </p:nvSpPr>
        <p:spPr>
          <a:xfrm>
            <a:off x="7867409" y="3009177"/>
            <a:ext cx="914400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5pPr>
              <a:defRPr/>
            </a:lvl5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7" name="内容占位符 25"/>
          <p:cNvSpPr>
            <a:spLocks noGrp="1"/>
          </p:cNvSpPr>
          <p:nvPr>
            <p:ph sz="quarter" idx="17" hasCustomPrompt="1"/>
          </p:nvPr>
        </p:nvSpPr>
        <p:spPr>
          <a:xfrm>
            <a:off x="7256220" y="4079933"/>
            <a:ext cx="2136779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5pPr>
              <a:defRPr/>
            </a:lvl5pPr>
          </a:lstStyle>
          <a:p>
            <a:pPr lvl="0"/>
            <a:r>
              <a:rPr lang="zh-CN" altLang="en-US" dirty="0"/>
              <a:t>请输入章节目录</a:t>
            </a:r>
          </a:p>
        </p:txBody>
      </p:sp>
      <p:sp>
        <p:nvSpPr>
          <p:cNvPr id="38" name="内容占位符 25"/>
          <p:cNvSpPr>
            <a:spLocks noGrp="1"/>
          </p:cNvSpPr>
          <p:nvPr>
            <p:ph sz="quarter" idx="18" hasCustomPrompt="1"/>
          </p:nvPr>
        </p:nvSpPr>
        <p:spPr>
          <a:xfrm>
            <a:off x="10102529" y="2971800"/>
            <a:ext cx="914400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5pPr>
              <a:defRPr/>
            </a:lvl5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9" name="内容占位符 25"/>
          <p:cNvSpPr>
            <a:spLocks noGrp="1"/>
          </p:cNvSpPr>
          <p:nvPr>
            <p:ph sz="quarter" idx="19" hasCustomPrompt="1"/>
          </p:nvPr>
        </p:nvSpPr>
        <p:spPr>
          <a:xfrm>
            <a:off x="9491340" y="4079933"/>
            <a:ext cx="2136779" cy="914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5pPr>
              <a:defRPr/>
            </a:lvl5pPr>
          </a:lstStyle>
          <a:p>
            <a:pPr lvl="0"/>
            <a:r>
              <a:rPr lang="zh-CN" altLang="en-US" dirty="0"/>
              <a:t>请输入章节目录</a:t>
            </a: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550863" y="2510288"/>
            <a:ext cx="1108868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10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0 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8975207" y="3886688"/>
            <a:ext cx="2664000" cy="191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167072" y="3886688"/>
            <a:ext cx="2664000" cy="191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5" name="Textplatzhalter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358936" y="3886688"/>
            <a:ext cx="2664000" cy="191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4" name="Textplatzhalter 6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50800" y="3886688"/>
            <a:ext cx="2664000" cy="191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975207" y="1809750"/>
            <a:ext cx="2664000" cy="191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67072" y="1809750"/>
            <a:ext cx="2664000" cy="191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3358936" y="1809750"/>
            <a:ext cx="2664000" cy="191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50800" y="1809750"/>
            <a:ext cx="2664000" cy="191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noProof="0" dirty="0"/>
          </a:p>
        </p:txBody>
      </p:sp>
      <p:sp>
        <p:nvSpPr>
          <p:cNvPr id="13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15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0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1 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039207" y="3754800"/>
            <a:ext cx="3600000" cy="20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4295206" y="3754800"/>
            <a:ext cx="3600000" cy="20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altLang="zh-CN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50800" y="3754800"/>
            <a:ext cx="3600000" cy="20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252000" tIns="252000" rIns="252000" bIns="252000"/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noProof="0" dirty="0"/>
              <a:t>插入文字</a:t>
            </a:r>
            <a:endParaRPr lang="en-US" noProof="0" dirty="0"/>
          </a:p>
        </p:txBody>
      </p:sp>
      <p:sp>
        <p:nvSpPr>
          <p:cNvPr id="9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550864" y="1809750"/>
            <a:ext cx="11086410" cy="16192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720000" indent="-270000">
              <a:lnSpc>
                <a:spcPct val="130000"/>
              </a:lnSpc>
              <a:buClr>
                <a:srgbClr val="008CCF"/>
              </a:buClr>
              <a:buSzPct val="100000"/>
              <a:buFont typeface="Wingdings" panose="05000000000000000000" pitchFamily="2" charset="2"/>
              <a:buChar char="n"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 marL="810000" indent="0">
              <a:lnSpc>
                <a:spcPct val="130000"/>
              </a:lnSpc>
              <a:buNone/>
              <a:defRPr/>
            </a:lvl3pPr>
            <a:lvl4pPr marL="1170000" indent="0">
              <a:lnSpc>
                <a:spcPct val="130000"/>
              </a:lnSpc>
              <a:buNone/>
              <a:defRPr/>
            </a:lvl4pPr>
            <a:lvl5pPr marL="1530000" indent="0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1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2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84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2 图文结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039207" y="3754800"/>
            <a:ext cx="3600000" cy="205200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95206" y="3754800"/>
            <a:ext cx="3600000" cy="205200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9" name="Bildplatzhalt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50800" y="3754800"/>
            <a:ext cx="3600000" cy="2052000"/>
          </a:xfrm>
          <a:prstGeom prst="rect">
            <a:avLst/>
          </a:prstGeom>
          <a:solidFill>
            <a:schemeClr val="bg1"/>
          </a:solidFill>
        </p:spPr>
        <p:txBody>
          <a:bodyPr lIns="252000" tIns="252000" rIns="252000" bIns="252000" anchor="ctr" anchorCtr="0"/>
          <a:lstStyle>
            <a:lvl1pPr marL="0" indent="0" algn="ctr">
              <a:buFont typeface="Arial" panose="020B0604020202020204" pitchFamily="34" charset="0"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1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13" name="内容占位符 9"/>
          <p:cNvSpPr>
            <a:spLocks noGrp="1"/>
          </p:cNvSpPr>
          <p:nvPr>
            <p:ph sz="quarter" idx="13"/>
          </p:nvPr>
        </p:nvSpPr>
        <p:spPr>
          <a:xfrm>
            <a:off x="550864" y="1809750"/>
            <a:ext cx="11086410" cy="1619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720000" indent="-270000">
              <a:lnSpc>
                <a:spcPct val="130000"/>
              </a:lnSpc>
              <a:buClr>
                <a:srgbClr val="008CCF"/>
              </a:buClr>
              <a:buSzPct val="100000"/>
              <a:buFont typeface="Wingdings" panose="05000000000000000000" pitchFamily="2" charset="2"/>
              <a:buChar char="n"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 marL="810000" indent="0">
              <a:lnSpc>
                <a:spcPct val="130000"/>
              </a:lnSpc>
              <a:buNone/>
              <a:defRPr/>
            </a:lvl3pPr>
            <a:lvl4pPr marL="1170000" indent="0">
              <a:lnSpc>
                <a:spcPct val="130000"/>
              </a:lnSpc>
              <a:buNone/>
              <a:defRPr/>
            </a:lvl4pPr>
            <a:lvl5pPr marL="1530000" indent="0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1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5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235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2 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49273" y="3754800"/>
            <a:ext cx="11090277" cy="2052000"/>
          </a:xfrm>
          <a:prstGeom prst="rect">
            <a:avLst/>
          </a:prstGeom>
          <a:solidFill>
            <a:srgbClr val="008CCF"/>
          </a:solidFill>
        </p:spPr>
        <p:txBody>
          <a:bodyPr lIns="540000" tIns="252000" rIns="540000" bIns="252000" anchor="ctr" anchorCtr="0"/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重要观点陈述</a:t>
            </a:r>
            <a:endParaRPr lang="en-US" noProof="0" dirty="0"/>
          </a:p>
        </p:txBody>
      </p:sp>
      <p:sp>
        <p:nvSpPr>
          <p:cNvPr id="7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8" name="内容占位符 9"/>
          <p:cNvSpPr>
            <a:spLocks noGrp="1"/>
          </p:cNvSpPr>
          <p:nvPr>
            <p:ph sz="quarter" idx="13"/>
          </p:nvPr>
        </p:nvSpPr>
        <p:spPr>
          <a:xfrm>
            <a:off x="549273" y="1809750"/>
            <a:ext cx="6283327" cy="16192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720000" indent="-270000">
              <a:lnSpc>
                <a:spcPct val="130000"/>
              </a:lnSpc>
              <a:buClr>
                <a:srgbClr val="008CCF"/>
              </a:buClr>
              <a:buSzPct val="100000"/>
              <a:buFont typeface="Wingdings" panose="05000000000000000000" pitchFamily="2" charset="2"/>
              <a:buChar char="n"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 marL="810000" indent="0">
              <a:lnSpc>
                <a:spcPct val="130000"/>
              </a:lnSpc>
              <a:buNone/>
              <a:defRPr/>
            </a:lvl3pPr>
            <a:lvl4pPr marL="1170000" indent="0">
              <a:lnSpc>
                <a:spcPct val="130000"/>
              </a:lnSpc>
              <a:buNone/>
              <a:defRPr/>
            </a:lvl4pPr>
            <a:lvl5pPr marL="1530000" indent="0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1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05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3 重点阐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50863" y="909638"/>
            <a:ext cx="11088688" cy="4897162"/>
          </a:xfrm>
          <a:prstGeom prst="rect">
            <a:avLst/>
          </a:prstGeom>
          <a:solidFill>
            <a:srgbClr val="008CCF"/>
          </a:solidFill>
        </p:spPr>
        <p:txBody>
          <a:bodyPr lIns="540000" tIns="540000" rIns="540000" bIns="540000" anchor="ctr" anchorCtr="0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32408" indent="0">
              <a:buFontTx/>
              <a:buNone/>
              <a:defRPr/>
            </a:lvl2pPr>
            <a:lvl3pPr marL="1108627" indent="0">
              <a:buFontTx/>
              <a:buNone/>
              <a:defRPr/>
            </a:lvl3pPr>
            <a:lvl4pPr marL="1652878" indent="0">
              <a:buFontTx/>
              <a:buNone/>
              <a:defRPr/>
            </a:lvl4pPr>
            <a:lvl5pPr marL="1925004" indent="0">
              <a:buFontTx/>
              <a:buNone/>
              <a:defRPr/>
            </a:lvl5pPr>
          </a:lstStyle>
          <a:p>
            <a:pPr lvl="0"/>
            <a:r>
              <a:rPr lang="zh-CN" altLang="en-US" noProof="0" dirty="0"/>
              <a:t>重要观点陈述</a:t>
            </a:r>
            <a:endParaRPr lang="en-US" altLang="zh-CN" noProof="0" dirty="0"/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51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292013" cy="6857108"/>
          </a:xfrm>
          <a:prstGeom prst="rect">
            <a:avLst/>
          </a:prstGeom>
          <a:solidFill>
            <a:srgbClr val="028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5477" y="2610901"/>
            <a:ext cx="5399458" cy="818099"/>
          </a:xfrm>
          <a:prstGeom prst="rect">
            <a:avLst/>
          </a:prstGeom>
        </p:spPr>
      </p:pic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935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147526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ea typeface="思源黑体 CN Regular" panose="020B0500000000000000" pitchFamily="34" charset="-122"/>
                <a:cs typeface="Segoe UI Light"/>
              </a:rPr>
              <a:t>标注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2857674" y="1557338"/>
            <a:ext cx="1402001" cy="2492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ea typeface="思源黑体 CN Regular" panose="020B0500000000000000" pitchFamily="34" charset="-122"/>
                <a:cs typeface="Segoe UI Light"/>
              </a:rPr>
              <a:t>字体使用</a:t>
            </a: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ea typeface="思源黑体 CN Regular" panose="020B0500000000000000" pitchFamily="34" charset="-122"/>
                <a:cs typeface="Segoe UI Light"/>
              </a:rPr>
              <a:t>字号大小</a:t>
            </a: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ea typeface="思源黑体 CN Regular" panose="020B0500000000000000" pitchFamily="34" charset="-122"/>
                <a:cs typeface="Segoe UI Light"/>
              </a:rPr>
              <a:t>行距</a:t>
            </a: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ea typeface="思源黑体 CN Regular" panose="020B0500000000000000" pitchFamily="34" charset="-122"/>
                <a:cs typeface="Segoe UI Light"/>
              </a:rPr>
              <a:t>颜色</a:t>
            </a: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395052" y="1557338"/>
            <a:ext cx="3727457" cy="1692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ea typeface="思源黑体 CN Regular" panose="020B0500000000000000" pitchFamily="34" charset="-122"/>
                <a:cs typeface="Segoe UI Light"/>
              </a:rPr>
              <a:t>思源黑体</a:t>
            </a: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ea typeface="思源黑体 CN Regular" panose="020B0500000000000000" pitchFamily="34" charset="-122"/>
                <a:cs typeface="Segoe UI Light"/>
              </a:rPr>
              <a:t>一级标题： </a:t>
            </a:r>
            <a:r>
              <a: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/>
              </a:rPr>
              <a:t>28pt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ea typeface="思源黑体 CN Regular" panose="020B0500000000000000" pitchFamily="34" charset="-122"/>
                <a:cs typeface="Segoe UI Light"/>
              </a:rPr>
              <a:t>依据页面内容的多少进行选择，但原则</a:t>
            </a: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/>
              </a:rPr>
              <a:t>≥</a:t>
            </a:r>
            <a:r>
              <a: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/>
              </a:rPr>
              <a:t>12pt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Segoe UI Light"/>
              <a:ea typeface="思源黑体 CN Regular" panose="020B0500000000000000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ea typeface="思源黑体 CN Regular" panose="020B0500000000000000" pitchFamily="34" charset="-122"/>
                <a:cs typeface="Segoe UI Light"/>
              </a:rPr>
              <a:t>正文 </a:t>
            </a:r>
            <a:r>
              <a: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/>
              </a:rPr>
              <a:t>1.3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5176185" y="3708265"/>
            <a:ext cx="247650" cy="247650"/>
          </a:xfrm>
          <a:prstGeom prst="rect">
            <a:avLst/>
          </a:prstGeom>
          <a:solidFill>
            <a:srgbClr val="87C828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 dirty="0" err="1">
              <a:solidFill>
                <a:srgbClr val="85C02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1" y="3665538"/>
            <a:ext cx="3727457" cy="337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/>
              </a:rPr>
              <a:t>辅助色</a:t>
            </a:r>
            <a:endParaRPr lang="en-US" altLang="zh-CN" sz="1333" dirty="0">
              <a:solidFill>
                <a:schemeClr val="tx1">
                  <a:lumMod val="95000"/>
                  <a:lumOff val="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5595201" y="3665538"/>
            <a:ext cx="3727457" cy="337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/>
              </a:rPr>
              <a:t>R 135  G 200   B</a:t>
            </a:r>
            <a:r>
              <a:rPr lang="en-US" altLang="zh-CN" sz="1333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/>
              </a:rPr>
              <a:t> 40</a:t>
            </a:r>
            <a:r>
              <a: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/>
              </a:rPr>
              <a:t> 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5176185" y="4316536"/>
            <a:ext cx="247650" cy="24765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 dirty="0" err="1">
              <a:solidFill>
                <a:srgbClr val="85C02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595201" y="4273809"/>
            <a:ext cx="3727457" cy="337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/>
              </a:rPr>
              <a:t>R 0      G 140   B</a:t>
            </a:r>
            <a:r>
              <a:rPr lang="en-US" altLang="zh-CN" sz="1333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/>
              </a:rPr>
              <a:t> 207</a:t>
            </a:r>
            <a:r>
              <a: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112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366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01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 全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51207" y="1809750"/>
            <a:ext cx="11088000" cy="3524251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252000" rIns="252000" bIns="252000" rtlCol="0" anchor="ctr" anchorCtr="0">
            <a:noAutofit/>
          </a:bodyPr>
          <a:lstStyle>
            <a:lvl1pPr marL="285750" indent="-285750" algn="ctr">
              <a:buNone/>
              <a:defRPr lang="de-DE" dirty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请插入图片</a:t>
            </a:r>
            <a:endParaRPr lang="en-US" noProof="0" dirty="0"/>
          </a:p>
        </p:txBody>
      </p:sp>
      <p:sp>
        <p:nvSpPr>
          <p:cNvPr id="7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 bwMode="gray">
          <a:xfrm>
            <a:off x="551207" y="5445489"/>
            <a:ext cx="7164000" cy="359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/>
              <a:t>图片备注</a:t>
            </a:r>
            <a:endParaRPr lang="de-DE" dirty="0"/>
          </a:p>
        </p:txBody>
      </p:sp>
      <p:sp>
        <p:nvSpPr>
          <p:cNvPr id="9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50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结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/>
          <p:cNvSpPr>
            <a:spLocks noGrp="1"/>
          </p:cNvSpPr>
          <p:nvPr>
            <p:ph type="pic" sz="quarter" idx="10" hasCustomPrompt="1"/>
          </p:nvPr>
        </p:nvSpPr>
        <p:spPr>
          <a:xfrm>
            <a:off x="4734457" y="1716088"/>
            <a:ext cx="5404906" cy="20923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dirty="0"/>
              <a:t>插入图片</a:t>
            </a:r>
          </a:p>
        </p:txBody>
      </p:sp>
      <p:sp>
        <p:nvSpPr>
          <p:cNvPr id="3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5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矩形 6"/>
          <p:cNvSpPr/>
          <p:nvPr userDrawn="1"/>
        </p:nvSpPr>
        <p:spPr>
          <a:xfrm>
            <a:off x="1964575" y="1761203"/>
            <a:ext cx="2634562" cy="2048729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964575" y="3924661"/>
            <a:ext cx="2634562" cy="2048729"/>
          </a:xfrm>
          <a:prstGeom prst="rect">
            <a:avLst/>
          </a:prstGeom>
          <a:solidFill>
            <a:srgbClr val="87C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734457" y="3924661"/>
            <a:ext cx="2634562" cy="20487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504339" y="3924661"/>
            <a:ext cx="2634562" cy="20487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2775962" y="2575237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2775962" y="466093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5535212" y="4660934"/>
            <a:ext cx="957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内容占位符 27"/>
          <p:cNvSpPr>
            <a:spLocks noGrp="1"/>
          </p:cNvSpPr>
          <p:nvPr>
            <p:ph sz="quarter" idx="11" hasCustomPrompt="1"/>
          </p:nvPr>
        </p:nvSpPr>
        <p:spPr>
          <a:xfrm>
            <a:off x="2672659" y="2092740"/>
            <a:ext cx="1164444" cy="366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插入内容</a:t>
            </a:r>
          </a:p>
        </p:txBody>
      </p:sp>
      <p:sp>
        <p:nvSpPr>
          <p:cNvPr id="29" name="内容占位符 27"/>
          <p:cNvSpPr>
            <a:spLocks noGrp="1"/>
          </p:cNvSpPr>
          <p:nvPr>
            <p:ph sz="quarter" idx="12" hasCustomPrompt="1"/>
          </p:nvPr>
        </p:nvSpPr>
        <p:spPr>
          <a:xfrm>
            <a:off x="2119086" y="2762249"/>
            <a:ext cx="2293257" cy="924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内容占位符 27"/>
          <p:cNvSpPr>
            <a:spLocks noGrp="1"/>
          </p:cNvSpPr>
          <p:nvPr>
            <p:ph sz="quarter" idx="13" hasCustomPrompt="1"/>
          </p:nvPr>
        </p:nvSpPr>
        <p:spPr>
          <a:xfrm>
            <a:off x="2672659" y="4139950"/>
            <a:ext cx="1164444" cy="366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插入内容</a:t>
            </a:r>
          </a:p>
        </p:txBody>
      </p:sp>
      <p:sp>
        <p:nvSpPr>
          <p:cNvPr id="31" name="内容占位符 27"/>
          <p:cNvSpPr>
            <a:spLocks noGrp="1"/>
          </p:cNvSpPr>
          <p:nvPr>
            <p:ph sz="quarter" idx="14" hasCustomPrompt="1"/>
          </p:nvPr>
        </p:nvSpPr>
        <p:spPr>
          <a:xfrm>
            <a:off x="2119086" y="4809459"/>
            <a:ext cx="2293257" cy="924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2" name="内容占位符 27"/>
          <p:cNvSpPr>
            <a:spLocks noGrp="1"/>
          </p:cNvSpPr>
          <p:nvPr>
            <p:ph sz="quarter" idx="15" hasCustomPrompt="1"/>
          </p:nvPr>
        </p:nvSpPr>
        <p:spPr>
          <a:xfrm>
            <a:off x="5410524" y="4139950"/>
            <a:ext cx="1164444" cy="366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插入内容</a:t>
            </a:r>
          </a:p>
        </p:txBody>
      </p:sp>
      <p:sp>
        <p:nvSpPr>
          <p:cNvPr id="33" name="内容占位符 27"/>
          <p:cNvSpPr>
            <a:spLocks noGrp="1"/>
          </p:cNvSpPr>
          <p:nvPr>
            <p:ph sz="quarter" idx="16" hasCustomPrompt="1"/>
          </p:nvPr>
        </p:nvSpPr>
        <p:spPr>
          <a:xfrm>
            <a:off x="4856951" y="4809459"/>
            <a:ext cx="2293257" cy="924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内容占位符 27"/>
          <p:cNvSpPr>
            <a:spLocks noGrp="1"/>
          </p:cNvSpPr>
          <p:nvPr>
            <p:ph sz="quarter" idx="17" hasCustomPrompt="1"/>
          </p:nvPr>
        </p:nvSpPr>
        <p:spPr>
          <a:xfrm>
            <a:off x="8169774" y="4139950"/>
            <a:ext cx="1164444" cy="366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插入内容</a:t>
            </a:r>
          </a:p>
        </p:txBody>
      </p:sp>
      <p:sp>
        <p:nvSpPr>
          <p:cNvPr id="35" name="内容占位符 27"/>
          <p:cNvSpPr>
            <a:spLocks noGrp="1"/>
          </p:cNvSpPr>
          <p:nvPr>
            <p:ph sz="quarter" idx="18" hasCustomPrompt="1"/>
          </p:nvPr>
        </p:nvSpPr>
        <p:spPr>
          <a:xfrm>
            <a:off x="7616201" y="4809459"/>
            <a:ext cx="2293257" cy="924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163194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 图文结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49275" y="1809750"/>
            <a:ext cx="3598329" cy="3995738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252000" rIns="252000" bIns="252000" rtlCol="0" anchor="ctr" anchorCtr="0">
            <a:noAutofit/>
          </a:bodyPr>
          <a:lstStyle>
            <a:lvl1pPr marL="285750" indent="-285750" algn="ctr">
              <a:buNone/>
              <a:defRPr lang="de-DE" dirty="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zh-CN" altLang="en-US" noProof="0" dirty="0"/>
              <a:t>插入图片</a:t>
            </a:r>
            <a:endParaRPr lang="en-US" noProof="0" dirty="0"/>
          </a:p>
        </p:txBody>
      </p:sp>
      <p:sp>
        <p:nvSpPr>
          <p:cNvPr id="4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4391924" y="1809750"/>
            <a:ext cx="7245350" cy="39957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720000" indent="-270000">
              <a:lnSpc>
                <a:spcPct val="130000"/>
              </a:lnSpc>
              <a:buClr>
                <a:srgbClr val="008CCF"/>
              </a:buClr>
              <a:buSzPct val="100000"/>
              <a:buFont typeface="Wingdings" panose="05000000000000000000" pitchFamily="2" charset="2"/>
              <a:buChar char="n"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 marL="810000" indent="0">
              <a:lnSpc>
                <a:spcPct val="130000"/>
              </a:lnSpc>
              <a:buNone/>
              <a:defRPr/>
            </a:lvl3pPr>
            <a:lvl4pPr marL="1170000" indent="0">
              <a:lnSpc>
                <a:spcPct val="130000"/>
              </a:lnSpc>
              <a:buNone/>
              <a:defRPr/>
            </a:lvl4pPr>
            <a:lvl5pPr marL="1530000" indent="0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1"/>
            <a:r>
              <a:rPr lang="zh-CN" altLang="en-US" dirty="0"/>
              <a:t>第三级</a:t>
            </a:r>
            <a:endParaRPr lang="en-US" altLang="zh-CN" dirty="0"/>
          </a:p>
          <a:p>
            <a:pPr lvl="1"/>
            <a:r>
              <a:rPr lang="zh-CN" altLang="en-US" dirty="0"/>
              <a:t>第四级</a:t>
            </a:r>
            <a:endParaRPr lang="en-US" altLang="zh-CN" dirty="0"/>
          </a:p>
          <a:p>
            <a:pPr lvl="1"/>
            <a:r>
              <a:rPr lang="zh-CN" altLang="en-US" dirty="0"/>
              <a:t>第五级</a:t>
            </a:r>
          </a:p>
        </p:txBody>
      </p:sp>
      <p:sp>
        <p:nvSpPr>
          <p:cNvPr id="14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393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 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8" name="内容占位符 9"/>
          <p:cNvSpPr>
            <a:spLocks noGrp="1"/>
          </p:cNvSpPr>
          <p:nvPr>
            <p:ph sz="quarter" idx="13"/>
          </p:nvPr>
        </p:nvSpPr>
        <p:spPr>
          <a:xfrm>
            <a:off x="549273" y="1809750"/>
            <a:ext cx="11090277" cy="39957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720000" indent="-270000">
              <a:lnSpc>
                <a:spcPct val="130000"/>
              </a:lnSpc>
              <a:buClr>
                <a:srgbClr val="008CCF"/>
              </a:buClr>
              <a:buSzPct val="100000"/>
              <a:buFont typeface="Wingdings" panose="05000000000000000000" pitchFamily="2" charset="2"/>
              <a:buChar char="n"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 marL="810000" indent="0">
              <a:lnSpc>
                <a:spcPct val="130000"/>
              </a:lnSpc>
              <a:buNone/>
              <a:defRPr/>
            </a:lvl3pPr>
            <a:lvl4pPr marL="1170000" indent="0">
              <a:lnSpc>
                <a:spcPct val="130000"/>
              </a:lnSpc>
              <a:buNone/>
              <a:defRPr/>
            </a:lvl4pPr>
            <a:lvl5pPr marL="1530000" indent="0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1"/>
            <a:r>
              <a:rPr lang="zh-CN" altLang="en-US" dirty="0"/>
              <a:t>第三级</a:t>
            </a:r>
            <a:endParaRPr lang="en-US" altLang="zh-CN" dirty="0"/>
          </a:p>
          <a:p>
            <a:pPr lvl="1"/>
            <a:r>
              <a:rPr lang="zh-CN" altLang="en-US" dirty="0"/>
              <a:t>第四级</a:t>
            </a:r>
            <a:endParaRPr lang="en-US" altLang="zh-CN" dirty="0"/>
          </a:p>
          <a:p>
            <a:pPr lvl="1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8122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图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7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549273" y="1809750"/>
            <a:ext cx="11090277" cy="399573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720000" indent="-270000">
              <a:lnSpc>
                <a:spcPct val="130000"/>
              </a:lnSpc>
              <a:buClr>
                <a:srgbClr val="008CCF"/>
              </a:buClr>
              <a:buSzPct val="100000"/>
              <a:buFont typeface="Wingdings" panose="05000000000000000000" pitchFamily="2" charset="2"/>
              <a:buChar char="n"/>
              <a:defRPr/>
            </a:lvl2pPr>
            <a:lvl3pPr marL="810000" indent="0">
              <a:lnSpc>
                <a:spcPct val="130000"/>
              </a:lnSpc>
              <a:buNone/>
              <a:defRPr/>
            </a:lvl3pPr>
            <a:lvl4pPr marL="1170000" indent="0">
              <a:lnSpc>
                <a:spcPct val="130000"/>
              </a:lnSpc>
              <a:buNone/>
              <a:defRPr/>
            </a:lvl4pPr>
            <a:lvl5pPr marL="1530000" indent="0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zh-CN" altLang="en-US" dirty="0"/>
              <a:t>插入图表</a:t>
            </a:r>
          </a:p>
        </p:txBody>
      </p:sp>
      <p:sp>
        <p:nvSpPr>
          <p:cNvPr id="9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81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5 两列文字图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9275" y="907200"/>
            <a:ext cx="11087999" cy="648000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26789" tIns="26789" rIns="26789" bIns="26789" anchor="ctr"/>
          <a:lstStyle>
            <a:lvl1pPr>
              <a:defRPr lang="en-US" sz="2800" b="0" noProof="0" dirty="0">
                <a:gradFill>
                  <a:gsLst>
                    <a:gs pos="100000">
                      <a:srgbClr val="85C532"/>
                    </a:gs>
                    <a:gs pos="0">
                      <a:srgbClr val="0074C1"/>
                    </a:gs>
                    <a:gs pos="0">
                      <a:srgbClr val="008CCF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defRPr>
            </a:lvl1pPr>
          </a:lstStyle>
          <a:p>
            <a:pPr marL="0" lvl="0" defTabSz="1088502">
              <a:lnSpc>
                <a:spcPct val="130000"/>
              </a:lnSpc>
            </a:pPr>
            <a:r>
              <a:rPr lang="zh-CN" altLang="en-US" noProof="0" dirty="0"/>
              <a:t>请插入幻灯片主题</a:t>
            </a:r>
            <a:endParaRPr lang="en-US" noProof="0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549274" y="1809750"/>
            <a:ext cx="5473702" cy="39957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720000" indent="-270000">
              <a:lnSpc>
                <a:spcPct val="130000"/>
              </a:lnSpc>
              <a:buClr>
                <a:srgbClr val="008CCF"/>
              </a:buClr>
              <a:buSzPct val="100000"/>
              <a:buFont typeface="Wingdings" panose="05000000000000000000" pitchFamily="2" charset="2"/>
              <a:buChar char="n"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 marL="810000" indent="0">
              <a:lnSpc>
                <a:spcPct val="130000"/>
              </a:lnSpc>
              <a:buNone/>
              <a:defRPr/>
            </a:lvl3pPr>
            <a:lvl4pPr marL="1170000" indent="0">
              <a:lnSpc>
                <a:spcPct val="130000"/>
              </a:lnSpc>
              <a:buNone/>
              <a:defRPr/>
            </a:lvl4pPr>
            <a:lvl5pPr marL="1530000" indent="0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1"/>
            <a:r>
              <a:rPr lang="zh-CN" altLang="en-US" dirty="0"/>
              <a:t>第三级</a:t>
            </a:r>
            <a:endParaRPr lang="en-US" altLang="zh-CN" dirty="0"/>
          </a:p>
          <a:p>
            <a:pPr lvl="1"/>
            <a:r>
              <a:rPr lang="zh-CN" altLang="en-US" dirty="0"/>
              <a:t>第四级</a:t>
            </a:r>
            <a:endParaRPr lang="en-US" altLang="zh-CN" dirty="0"/>
          </a:p>
          <a:p>
            <a:pPr lvl="1"/>
            <a:r>
              <a:rPr lang="zh-CN" altLang="en-US" dirty="0"/>
              <a:t>第五级</a:t>
            </a:r>
          </a:p>
        </p:txBody>
      </p:sp>
      <p:sp>
        <p:nvSpPr>
          <p:cNvPr id="11" name="内容占位符 9"/>
          <p:cNvSpPr>
            <a:spLocks noGrp="1"/>
          </p:cNvSpPr>
          <p:nvPr>
            <p:ph sz="quarter" idx="14"/>
          </p:nvPr>
        </p:nvSpPr>
        <p:spPr>
          <a:xfrm>
            <a:off x="6167438" y="1809750"/>
            <a:ext cx="5473702" cy="39957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720000" indent="-270000">
              <a:lnSpc>
                <a:spcPct val="130000"/>
              </a:lnSpc>
              <a:buClr>
                <a:srgbClr val="008CCF"/>
              </a:buClr>
              <a:buSzPct val="100000"/>
              <a:buFont typeface="Wingdings" panose="05000000000000000000" pitchFamily="2" charset="2"/>
              <a:buChar char="n"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 marL="810000" indent="0">
              <a:lnSpc>
                <a:spcPct val="130000"/>
              </a:lnSpc>
              <a:buNone/>
              <a:defRPr/>
            </a:lvl3pPr>
            <a:lvl4pPr marL="1170000" indent="0">
              <a:lnSpc>
                <a:spcPct val="130000"/>
              </a:lnSpc>
              <a:buNone/>
              <a:defRPr/>
            </a:lvl4pPr>
            <a:lvl5pPr marL="1530000" indent="0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1"/>
            <a:r>
              <a:rPr lang="zh-CN" altLang="en-US" dirty="0"/>
              <a:t>第三级</a:t>
            </a:r>
            <a:endParaRPr lang="en-US" altLang="zh-CN" dirty="0"/>
          </a:p>
          <a:p>
            <a:pPr lvl="1"/>
            <a:r>
              <a:rPr lang="zh-CN" altLang="en-US" dirty="0"/>
              <a:t>第四级</a:t>
            </a:r>
            <a:endParaRPr lang="en-US" altLang="zh-CN" dirty="0"/>
          </a:p>
          <a:p>
            <a:pPr lvl="1"/>
            <a:r>
              <a:rPr lang="zh-CN" altLang="en-US" dirty="0"/>
              <a:t>第五级</a:t>
            </a:r>
          </a:p>
        </p:txBody>
      </p:sp>
      <p:sp>
        <p:nvSpPr>
          <p:cNvPr id="13" name="Foliennummernplatzhalter"/>
          <p:cNvSpPr>
            <a:spLocks noGrp="1"/>
          </p:cNvSpPr>
          <p:nvPr>
            <p:ph type="sldNum" sz="quarter" idx="4"/>
          </p:nvPr>
        </p:nvSpPr>
        <p:spPr bwMode="gray">
          <a:xfrm>
            <a:off x="549273" y="6092825"/>
            <a:ext cx="252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B227C86F-CC2D-492F-A88C-C748186E73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9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794" userDrawn="1">
          <p15:clr>
            <a:srgbClr val="FBAE40"/>
          </p15:clr>
        </p15:guide>
        <p15:guide id="2" pos="388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Vermaßung"/>
          <p:cNvGrpSpPr/>
          <p:nvPr/>
        </p:nvGrpSpPr>
        <p:grpSpPr bwMode="gray">
          <a:xfrm>
            <a:off x="-345996" y="-294916"/>
            <a:ext cx="12338928" cy="6748104"/>
            <a:chOff x="-345996" y="-294916"/>
            <a:chExt cx="12338928" cy="6748104"/>
          </a:xfrm>
        </p:grpSpPr>
        <p:cxnSp>
          <p:nvCxnSpPr>
            <p:cNvPr id="26" name="Gerade Verbindung 25"/>
            <p:cNvCxnSpPr/>
            <p:nvPr/>
          </p:nvCxnSpPr>
          <p:spPr bwMode="gray">
            <a:xfrm flipV="1">
              <a:off x="549275" y="-294916"/>
              <a:ext cx="0" cy="28800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/>
          </p:nvCxnSpPr>
          <p:spPr bwMode="gray">
            <a:xfrm flipV="1">
              <a:off x="11639822" y="-294916"/>
              <a:ext cx="0" cy="28800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Textfeld 39"/>
            <p:cNvSpPr txBox="1"/>
            <p:nvPr/>
          </p:nvSpPr>
          <p:spPr bwMode="gray">
            <a:xfrm>
              <a:off x="11632932" y="-142267"/>
              <a:ext cx="360000" cy="14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36000" tIns="0" rIns="3600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de-DE" sz="800" b="0" i="0" kern="0" baseline="0" dirty="0">
                  <a:solidFill>
                    <a:schemeClr val="tx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15,40</a:t>
              </a:r>
            </a:p>
          </p:txBody>
        </p:sp>
        <p:sp>
          <p:nvSpPr>
            <p:cNvPr id="25" name="Textfeld 39"/>
            <p:cNvSpPr txBox="1"/>
            <p:nvPr/>
          </p:nvSpPr>
          <p:spPr bwMode="gray">
            <a:xfrm>
              <a:off x="523081" y="-142267"/>
              <a:ext cx="360000" cy="14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36000" tIns="0" rIns="3600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de-DE" sz="800" b="0" i="0" kern="0" baseline="0" dirty="0">
                  <a:solidFill>
                    <a:schemeClr val="tx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15,40</a:t>
              </a:r>
            </a:p>
          </p:txBody>
        </p:sp>
        <p:sp>
          <p:nvSpPr>
            <p:cNvPr id="11" name="Textfeld 39"/>
            <p:cNvSpPr txBox="1"/>
            <p:nvPr/>
          </p:nvSpPr>
          <p:spPr bwMode="gray">
            <a:xfrm>
              <a:off x="-343330" y="318823"/>
              <a:ext cx="324000" cy="14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36000" tIns="0" rIns="3600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de-DE" sz="800" b="0" i="0" kern="0" baseline="0" dirty="0">
                  <a:solidFill>
                    <a:schemeClr val="tx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8,20</a:t>
              </a:r>
            </a:p>
          </p:txBody>
        </p:sp>
        <p:cxnSp>
          <p:nvCxnSpPr>
            <p:cNvPr id="12" name="Gerade Verbindung 11"/>
            <p:cNvCxnSpPr/>
            <p:nvPr/>
          </p:nvCxnSpPr>
          <p:spPr bwMode="gray">
            <a:xfrm rot="5400000" flipV="1">
              <a:off x="-180000" y="332250"/>
              <a:ext cx="0" cy="28800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feld 39"/>
            <p:cNvSpPr txBox="1"/>
            <p:nvPr/>
          </p:nvSpPr>
          <p:spPr bwMode="gray">
            <a:xfrm>
              <a:off x="-345996" y="751447"/>
              <a:ext cx="324000" cy="14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36000" tIns="0" rIns="3600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de-DE" sz="800" b="0" i="0" kern="0" baseline="0" dirty="0">
                  <a:solidFill>
                    <a:schemeClr val="tx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7,00</a:t>
              </a:r>
            </a:p>
          </p:txBody>
        </p:sp>
        <p:cxnSp>
          <p:nvCxnSpPr>
            <p:cNvPr id="14" name="Gerade Verbindung 13"/>
            <p:cNvCxnSpPr/>
            <p:nvPr/>
          </p:nvCxnSpPr>
          <p:spPr bwMode="gray">
            <a:xfrm rot="5400000" flipV="1">
              <a:off x="-180000" y="764050"/>
              <a:ext cx="0" cy="28800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feld 39"/>
            <p:cNvSpPr txBox="1"/>
            <p:nvPr/>
          </p:nvSpPr>
          <p:spPr bwMode="gray">
            <a:xfrm>
              <a:off x="-345996" y="1363447"/>
              <a:ext cx="324000" cy="14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36000" tIns="0" rIns="3600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de-DE" sz="800" b="0" i="0" kern="0" baseline="0" dirty="0">
                  <a:solidFill>
                    <a:schemeClr val="tx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5,20</a:t>
              </a:r>
            </a:p>
          </p:txBody>
        </p:sp>
        <p:cxnSp>
          <p:nvCxnSpPr>
            <p:cNvPr id="16" name="Gerade Verbindung 15"/>
            <p:cNvCxnSpPr/>
            <p:nvPr/>
          </p:nvCxnSpPr>
          <p:spPr bwMode="gray">
            <a:xfrm rot="5400000" flipV="1">
              <a:off x="-180000" y="1413794"/>
              <a:ext cx="0" cy="28800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feld 39"/>
            <p:cNvSpPr txBox="1"/>
            <p:nvPr/>
          </p:nvSpPr>
          <p:spPr bwMode="gray">
            <a:xfrm>
              <a:off x="-345996" y="5662058"/>
              <a:ext cx="324000" cy="14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36000" tIns="0" rIns="3600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de-DE" sz="800" b="0" i="0" kern="0" baseline="0" dirty="0">
                  <a:solidFill>
                    <a:schemeClr val="tx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6,60</a:t>
              </a:r>
            </a:p>
          </p:txBody>
        </p:sp>
        <p:cxnSp>
          <p:nvCxnSpPr>
            <p:cNvPr id="18" name="Gerade Verbindung 17"/>
            <p:cNvCxnSpPr/>
            <p:nvPr/>
          </p:nvCxnSpPr>
          <p:spPr bwMode="gray">
            <a:xfrm rot="5400000" flipV="1">
              <a:off x="-165996" y="5659273"/>
              <a:ext cx="0" cy="28800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feld 39"/>
            <p:cNvSpPr txBox="1"/>
            <p:nvPr/>
          </p:nvSpPr>
          <p:spPr bwMode="gray">
            <a:xfrm>
              <a:off x="-345996" y="5934653"/>
              <a:ext cx="324000" cy="14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36000" tIns="0" rIns="3600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de-DE" sz="800" b="0" i="0" kern="0" baseline="0" dirty="0">
                  <a:solidFill>
                    <a:schemeClr val="tx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7,40</a:t>
              </a:r>
            </a:p>
          </p:txBody>
        </p:sp>
        <p:cxnSp>
          <p:nvCxnSpPr>
            <p:cNvPr id="20" name="Gerade Verbindung 19"/>
            <p:cNvCxnSpPr/>
            <p:nvPr/>
          </p:nvCxnSpPr>
          <p:spPr bwMode="gray">
            <a:xfrm rot="5400000" flipV="1">
              <a:off x="-180000" y="5948825"/>
              <a:ext cx="0" cy="28800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Textfeld 39"/>
            <p:cNvSpPr txBox="1"/>
            <p:nvPr/>
          </p:nvSpPr>
          <p:spPr bwMode="gray">
            <a:xfrm>
              <a:off x="-345996" y="6294448"/>
              <a:ext cx="324000" cy="14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36000" tIns="0" rIns="3600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de-DE" sz="800" b="0" i="0" kern="0" baseline="0" dirty="0">
                  <a:solidFill>
                    <a:schemeClr val="tx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8,40</a:t>
              </a:r>
            </a:p>
          </p:txBody>
        </p:sp>
        <p:cxnSp>
          <p:nvCxnSpPr>
            <p:cNvPr id="22" name="Gerade Verbindung 21"/>
            <p:cNvCxnSpPr/>
            <p:nvPr/>
          </p:nvCxnSpPr>
          <p:spPr bwMode="gray">
            <a:xfrm rot="5400000" flipV="1">
              <a:off x="-180000" y="6309188"/>
              <a:ext cx="0" cy="28800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feld 39"/>
            <p:cNvSpPr txBox="1"/>
            <p:nvPr userDrawn="1"/>
          </p:nvSpPr>
          <p:spPr bwMode="gray">
            <a:xfrm>
              <a:off x="-345996" y="1613816"/>
              <a:ext cx="324000" cy="14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36000" tIns="0" rIns="3600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00000"/>
                </a:lnSpc>
              </a:pPr>
              <a:r>
                <a:rPr lang="de-DE" sz="800" b="0" i="0" kern="0" baseline="0" dirty="0">
                  <a:solidFill>
                    <a:schemeClr val="tx2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4.50</a:t>
              </a:r>
            </a:p>
          </p:txBody>
        </p:sp>
        <p:cxnSp>
          <p:nvCxnSpPr>
            <p:cNvPr id="29" name="Gerade Verbindung 15"/>
            <p:cNvCxnSpPr/>
            <p:nvPr userDrawn="1"/>
          </p:nvCxnSpPr>
          <p:spPr bwMode="gray">
            <a:xfrm rot="5400000" flipV="1">
              <a:off x="-180000" y="1664163"/>
              <a:ext cx="0" cy="28800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137863" y="253722"/>
            <a:ext cx="1501959" cy="237151"/>
          </a:xfrm>
          <a:prstGeom prst="rect">
            <a:avLst/>
          </a:prstGeom>
        </p:spPr>
      </p:pic>
      <p:sp>
        <p:nvSpPr>
          <p:cNvPr id="23" name="TextBox 6"/>
          <p:cNvSpPr txBox="1"/>
          <p:nvPr userDrawn="1"/>
        </p:nvSpPr>
        <p:spPr>
          <a:xfrm>
            <a:off x="467326" y="318823"/>
            <a:ext cx="2940494" cy="192332"/>
          </a:xfrm>
          <a:prstGeom prst="rect">
            <a:avLst/>
          </a:prstGeom>
          <a:noFill/>
        </p:spPr>
        <p:txBody>
          <a:bodyPr wrap="none" lIns="68553" tIns="34276" rIns="68553" bIns="34276">
            <a:spAutoFit/>
          </a:bodyPr>
          <a:lstStyle/>
          <a:p>
            <a:pPr algn="ctr">
              <a:defRPr/>
            </a:pPr>
            <a:r>
              <a:rPr lang="zh-CN" altLang="en-US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工业自动化   </a:t>
            </a:r>
            <a:r>
              <a:rPr lang="en-US" altLang="zh-CN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|   </a:t>
            </a:r>
            <a:r>
              <a:rPr lang="zh-CN" altLang="en-US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电梯   </a:t>
            </a:r>
            <a:r>
              <a:rPr lang="en-US" altLang="zh-CN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|   </a:t>
            </a:r>
            <a:r>
              <a:rPr lang="zh-CN" altLang="en-US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新能源汽车   </a:t>
            </a:r>
            <a:r>
              <a:rPr lang="en-US" altLang="zh-CN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|   </a:t>
            </a:r>
            <a:r>
              <a:rPr lang="zh-CN" altLang="en-US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工业机器人   </a:t>
            </a:r>
            <a:r>
              <a:rPr lang="en-US" altLang="zh-CN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|   </a:t>
            </a:r>
            <a:r>
              <a:rPr lang="zh-CN" altLang="en-US" sz="800" dirty="0">
                <a:solidFill>
                  <a:prstClr val="white">
                    <a:lumMod val="75000"/>
                  </a:prst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Helvetica Light" charset="0"/>
              </a:rPr>
              <a:t>轨道交通</a:t>
            </a:r>
          </a:p>
        </p:txBody>
      </p:sp>
    </p:spTree>
    <p:extLst>
      <p:ext uri="{BB962C8B-B14F-4D97-AF65-F5344CB8AC3E}">
        <p14:creationId xmlns:p14="http://schemas.microsoft.com/office/powerpoint/2010/main" val="192059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55" r:id="rId2"/>
    <p:sldLayoutId id="2147483653" r:id="rId3"/>
    <p:sldLayoutId id="2147483654" r:id="rId4"/>
    <p:sldLayoutId id="2147483714" r:id="rId5"/>
    <p:sldLayoutId id="2147483679" r:id="rId6"/>
    <p:sldLayoutId id="2147483705" r:id="rId7"/>
    <p:sldLayoutId id="2147483663" r:id="rId8"/>
    <p:sldLayoutId id="2147483662" r:id="rId9"/>
    <p:sldLayoutId id="2147483674" r:id="rId10"/>
    <p:sldLayoutId id="2147483708" r:id="rId11"/>
    <p:sldLayoutId id="2147483692" r:id="rId12"/>
    <p:sldLayoutId id="2147483675" r:id="rId13"/>
    <p:sldLayoutId id="2147483673" r:id="rId14"/>
    <p:sldLayoutId id="2147483677" r:id="rId15"/>
    <p:sldLayoutId id="2147483696" r:id="rId16"/>
    <p:sldLayoutId id="2147483695" r:id="rId17"/>
    <p:sldLayoutId id="2147483684" r:id="rId18"/>
    <p:sldLayoutId id="2147483685" r:id="rId19"/>
    <p:sldLayoutId id="2147483697" r:id="rId20"/>
    <p:sldLayoutId id="2147483689" r:id="rId21"/>
    <p:sldLayoutId id="2147483694" r:id="rId22"/>
    <p:sldLayoutId id="2147483690" r:id="rId23"/>
    <p:sldLayoutId id="2147483683" r:id="rId24"/>
    <p:sldLayoutId id="2147483712" r:id="rId25"/>
    <p:sldLayoutId id="2147483713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70000" indent="-270000" algn="l" defTabSz="9144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720000" indent="-270000" algn="l" defTabSz="9144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1080000" indent="-270000" algn="l" defTabSz="9144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440000" indent="-270000" algn="l" defTabSz="9144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1800000" indent="-270000" algn="l" defTabSz="9144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2160000" indent="-2700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6pPr>
      <a:lvl7pPr marL="2520000" indent="-2700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2" userDrawn="1">
          <p15:clr>
            <a:srgbClr val="F26B43"/>
          </p15:clr>
        </p15:guide>
        <p15:guide id="3" orient="horz" pos="301" userDrawn="1">
          <p15:clr>
            <a:srgbClr val="F26B43"/>
          </p15:clr>
        </p15:guide>
        <p15:guide id="4" orient="horz" pos="573" userDrawn="1">
          <p15:clr>
            <a:srgbClr val="F26B43"/>
          </p15:clr>
        </p15:guide>
        <p15:guide id="5" orient="horz" pos="981" userDrawn="1">
          <p15:clr>
            <a:srgbClr val="F26B43"/>
          </p15:clr>
        </p15:guide>
        <p15:guide id="6" orient="horz" pos="3657" userDrawn="1">
          <p15:clr>
            <a:srgbClr val="F26B43"/>
          </p15:clr>
        </p15:guide>
        <p15:guide id="7" orient="horz" pos="3839" userDrawn="1">
          <p15:clr>
            <a:srgbClr val="F26B43"/>
          </p15:clr>
        </p15:guide>
        <p15:guide id="8" orient="horz" pos="4066" userDrawn="1">
          <p15:clr>
            <a:srgbClr val="F26B43"/>
          </p15:clr>
        </p15:guide>
        <p15:guide id="9" orient="horz" pos="2160" userDrawn="1">
          <p15:clr>
            <a:srgbClr val="F26B43"/>
          </p15:clr>
        </p15:guide>
        <p15:guide id="10" orient="horz" pos="11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video" Target="NULL" TargetMode="External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4.xml"/><Relationship Id="rId4" Type="http://schemas.microsoft.com/office/2007/relationships/media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1"/>
          <p:cNvSpPr txBox="1"/>
          <p:nvPr/>
        </p:nvSpPr>
        <p:spPr>
          <a:xfrm>
            <a:off x="484188" y="6100425"/>
            <a:ext cx="2565777" cy="4016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All rights reserved </a:t>
            </a:r>
            <a:r>
              <a:rPr lang="zh-CN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汇川技术，内部资料</a:t>
            </a:r>
            <a:endParaRPr lang="en-US" altLang="zh-CN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Company Confidential </a:t>
            </a:r>
            <a:r>
              <a:rPr lang="zh-CN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注意保密，严禁外传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263" y="5726013"/>
            <a:ext cx="17145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密级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[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公开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]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3946967" y="4040532"/>
            <a:ext cx="552910" cy="568135"/>
          </a:xfrm>
          <a:custGeom>
            <a:avLst/>
            <a:gdLst>
              <a:gd name="connsiteX0" fmla="*/ 0 w 542503"/>
              <a:gd name="connsiteY0" fmla="*/ 0 h 557441"/>
              <a:gd name="connsiteX1" fmla="*/ 542503 w 542503"/>
              <a:gd name="connsiteY1" fmla="*/ 0 h 557441"/>
              <a:gd name="connsiteX2" fmla="*/ 542503 w 542503"/>
              <a:gd name="connsiteY2" fmla="*/ 6762 h 557441"/>
              <a:gd name="connsiteX3" fmla="*/ 288488 w 542503"/>
              <a:gd name="connsiteY3" fmla="*/ 557441 h 557441"/>
              <a:gd name="connsiteX4" fmla="*/ 0 w 542503"/>
              <a:gd name="connsiteY4" fmla="*/ 557441 h 55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503" h="557441">
                <a:moveTo>
                  <a:pt x="0" y="0"/>
                </a:moveTo>
                <a:lnTo>
                  <a:pt x="542503" y="0"/>
                </a:lnTo>
                <a:lnTo>
                  <a:pt x="542503" y="6762"/>
                </a:lnTo>
                <a:lnTo>
                  <a:pt x="288488" y="557441"/>
                </a:lnTo>
                <a:lnTo>
                  <a:pt x="0" y="557441"/>
                </a:lnTo>
                <a:close/>
              </a:path>
            </a:pathLst>
          </a:custGeom>
          <a:solidFill>
            <a:srgbClr val="85C02F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 dirty="0" err="1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040532"/>
            <a:ext cx="3946967" cy="568135"/>
          </a:xfrm>
          <a:prstGeom prst="rect">
            <a:avLst/>
          </a:prstGeom>
          <a:solidFill>
            <a:srgbClr val="85C02F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-94404" y="4102833"/>
            <a:ext cx="4594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</a:t>
            </a:r>
            <a:r>
              <a:rPr lang="zh-CN" altLang="en-US" sz="2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姓名：肖忠祥    导师：蒋敦纯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7047532" y="3427306"/>
            <a:ext cx="552910" cy="568135"/>
          </a:xfrm>
          <a:custGeom>
            <a:avLst/>
            <a:gdLst>
              <a:gd name="connsiteX0" fmla="*/ 0 w 542503"/>
              <a:gd name="connsiteY0" fmla="*/ 0 h 557441"/>
              <a:gd name="connsiteX1" fmla="*/ 542503 w 542503"/>
              <a:gd name="connsiteY1" fmla="*/ 0 h 557441"/>
              <a:gd name="connsiteX2" fmla="*/ 542503 w 542503"/>
              <a:gd name="connsiteY2" fmla="*/ 6762 h 557441"/>
              <a:gd name="connsiteX3" fmla="*/ 288488 w 542503"/>
              <a:gd name="connsiteY3" fmla="*/ 557441 h 557441"/>
              <a:gd name="connsiteX4" fmla="*/ 0 w 542503"/>
              <a:gd name="connsiteY4" fmla="*/ 557441 h 55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503" h="557441">
                <a:moveTo>
                  <a:pt x="0" y="0"/>
                </a:moveTo>
                <a:lnTo>
                  <a:pt x="542503" y="0"/>
                </a:lnTo>
                <a:lnTo>
                  <a:pt x="542503" y="6762"/>
                </a:lnTo>
                <a:lnTo>
                  <a:pt x="288488" y="557441"/>
                </a:lnTo>
                <a:lnTo>
                  <a:pt x="0" y="557441"/>
                </a:lnTo>
                <a:close/>
              </a:path>
            </a:pathLst>
          </a:custGeom>
          <a:solidFill>
            <a:srgbClr val="008CCF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 dirty="0" err="1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" y="3427306"/>
            <a:ext cx="7048983" cy="568135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-429490" y="3400811"/>
            <a:ext cx="787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     新员工转正答辩模板</a:t>
            </a:r>
            <a:r>
              <a:rPr lang="en-US" altLang="zh-CN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校招版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1306519" y="5081696"/>
            <a:ext cx="175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BA4290F-5830-4595-81EC-5403CD024844}" type="datetime1">
              <a:rPr lang="zh-CN" altLang="en-US" sz="1800" spc="13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2022/12/18</a:t>
            </a:fld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04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8" y="741997"/>
            <a:ext cx="5270752" cy="648000"/>
          </a:xfrm>
        </p:spPr>
        <p:txBody>
          <a:bodyPr/>
          <a:lstStyle/>
          <a:p>
            <a:r>
              <a:rPr lang="en-US" altLang="zh-CN" b="1" dirty="0"/>
              <a:t>3. 3 </a:t>
            </a:r>
            <a:r>
              <a:rPr lang="zh-CN" altLang="en-US" b="1" dirty="0"/>
              <a:t>我的学习与成长</a:t>
            </a:r>
            <a:r>
              <a:rPr lang="en-US" altLang="zh-CN" b="1" dirty="0"/>
              <a:t>—</a:t>
            </a:r>
            <a:r>
              <a:rPr lang="zh-CN" altLang="en-US" b="1" dirty="0"/>
              <a:t>专业技能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56B713-79A0-C919-0FE3-5C6CD6ACAE2E}"/>
              </a:ext>
            </a:extLst>
          </p:cNvPr>
          <p:cNvSpPr txBox="1"/>
          <p:nvPr/>
        </p:nvSpPr>
        <p:spPr>
          <a:xfrm>
            <a:off x="551209" y="1890589"/>
            <a:ext cx="5456302" cy="71400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InoSim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业务理解：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NX MCD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solidwork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等竞品软件的学习，理解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CAE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CAE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CAPP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的特点与区别，重点掌握几何约束与运动学约束的类型的数学模型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客户需求和行业趋势</a:t>
            </a:r>
            <a:r>
              <a:rPr lang="en-US" altLang="zh-CN" sz="1600" dirty="0">
                <a:latin typeface="+mn-ea"/>
              </a:rPr>
              <a:t>——</a:t>
            </a:r>
            <a:r>
              <a:rPr lang="zh-CN" altLang="en-US" sz="1600" dirty="0">
                <a:latin typeface="+mn-ea"/>
              </a:rPr>
              <a:t>装备仿真平台可助力客户降本增效；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+mn-ea"/>
              </a:rPr>
              <a:t>2. </a:t>
            </a:r>
            <a:r>
              <a:rPr lang="zh-CN" altLang="en-US" sz="1600" dirty="0">
                <a:latin typeface="+mn-ea"/>
              </a:rPr>
              <a:t>外部数字孪生大环境</a:t>
            </a:r>
            <a:r>
              <a:rPr lang="en-US" altLang="zh-CN" sz="1600" dirty="0">
                <a:latin typeface="+mn-ea"/>
              </a:rPr>
              <a:t>——</a:t>
            </a:r>
            <a:r>
              <a:rPr lang="zh-CN" altLang="en-US" sz="1600" dirty="0">
                <a:latin typeface="+mn-ea"/>
              </a:rPr>
              <a:t>汇川依托自身工业基础构建数字孪生仿真平台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对外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：为</a:t>
            </a:r>
            <a:r>
              <a:rPr lang="en-US" altLang="zh-CN" sz="1600" dirty="0" err="1">
                <a:solidFill>
                  <a:schemeClr val="tx1"/>
                </a:solidFill>
                <a:latin typeface="+mn-ea"/>
              </a:rPr>
              <a:t>InoSim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装备版、产线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工厂版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提供平台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V1R1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版本面向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离散制造行业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输出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装备级数字化解决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方案；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对内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：为垂直解决方案中心、机器人、各研发中心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提供软件载体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V1R1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版本主要针对垂直解决方案中心和机器人。</a:t>
            </a:r>
          </a:p>
          <a:p>
            <a:pPr algn="just">
              <a:lnSpc>
                <a:spcPct val="150000"/>
              </a:lnSpc>
              <a:defRPr/>
            </a:pP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基础开发知识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：通过阅读书籍、观看视频的方式熟悉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知识；学习公司的代码规范，并在实际编写代码的过程中使用这些规则，使代码更加规范化；初步掌握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等持续集成管理工具的使用。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物理仿真：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了解了计算机物物仿真中的相关理论知识，并熟悉使用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bullet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physx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进行简单功能的开发。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机械臂运动：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正在学习机械臂运动学和动力学相关的理论知识，加深对机械臂运动仿真的理解。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B5D49F-13EF-5E31-7861-1C1BB68B1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6" y="889017"/>
            <a:ext cx="5747403" cy="55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3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7" y="741997"/>
            <a:ext cx="7720338" cy="648000"/>
          </a:xfrm>
        </p:spPr>
        <p:txBody>
          <a:bodyPr/>
          <a:lstStyle/>
          <a:p>
            <a:r>
              <a:rPr lang="en-US" altLang="zh-CN" b="1" dirty="0"/>
              <a:t>4 </a:t>
            </a:r>
            <a:r>
              <a:rPr lang="zh-CN" altLang="en-US" b="1" dirty="0"/>
              <a:t>我的价值与贡献</a:t>
            </a:r>
            <a:r>
              <a:rPr lang="en-US" altLang="zh-CN" b="1" dirty="0"/>
              <a:t>1—</a:t>
            </a:r>
            <a:r>
              <a:rPr lang="zh-CN" altLang="en-US" b="1" dirty="0"/>
              <a:t>开源图形引擎</a:t>
            </a:r>
            <a:r>
              <a:rPr lang="en-US" altLang="zh-CN" b="1" dirty="0" err="1"/>
              <a:t>osg</a:t>
            </a:r>
            <a:r>
              <a:rPr lang="zh-CN" altLang="en-US" b="1" dirty="0"/>
              <a:t>预研</a:t>
            </a:r>
            <a:endParaRPr lang="zh-CN" altLang="en-US" sz="2000" b="1" dirty="0"/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551207" y="1389996"/>
            <a:ext cx="9448470" cy="52960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1209" tIns="35604" rIns="71209" bIns="35604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预研开源图形引擎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，为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Inosim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仿真平台的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3D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可视化模块做技术积累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项目需求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具备的功能与基本使用；（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）对比其它开源图形引擎的优势和劣势；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）基于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实现模型导入导出；（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）了解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渲染一帧的过程和渲染线程模型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难点</a:t>
            </a:r>
            <a:endPara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(1)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源码编译与环境配置时经常出现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error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；（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）网上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的学习资料较少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攻关过程</a:t>
            </a:r>
            <a:endPara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）在开源社区搜寻编译问题的解决方法，研究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的官方示例，自己动手编写示例程序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）积极主动与导师交流，寻求技术指导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工作成果及其意义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掌握了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的基本使用，总结梳理出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功能模块和使用总结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文档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基于对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的使用，得出以下结论：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latin typeface="+mn-ea"/>
              </a:rPr>
              <a:t>能够基本满足图形</a:t>
            </a:r>
            <a:r>
              <a:rPr lang="en-US" altLang="zh-CN" sz="1400" dirty="0">
                <a:latin typeface="+mn-ea"/>
              </a:rPr>
              <a:t>3D</a:t>
            </a:r>
            <a:r>
              <a:rPr lang="zh-CN" altLang="en-US" sz="1400" dirty="0">
                <a:latin typeface="+mn-ea"/>
              </a:rPr>
              <a:t>显示的需求，但对于自主研发工业软件的显示部分，由于对图形渲染优化要求高、模型的交互性强，如果希望短期内完成软件的开发，更推荐使用</a:t>
            </a:r>
            <a:r>
              <a:rPr lang="en-US" altLang="zh-CN" sz="1400" dirty="0">
                <a:latin typeface="+mn-ea"/>
              </a:rPr>
              <a:t>HOOPS</a:t>
            </a:r>
            <a:r>
              <a:rPr lang="zh-CN" altLang="en-US" sz="1400" dirty="0">
                <a:latin typeface="+mn-ea"/>
              </a:rPr>
              <a:t>工业级显示引擎。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D426B1-EE3D-53E1-BAA3-BE54EE07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189" y="1065997"/>
            <a:ext cx="19907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5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7" y="741997"/>
            <a:ext cx="11377938" cy="648000"/>
          </a:xfrm>
        </p:spPr>
        <p:txBody>
          <a:bodyPr/>
          <a:lstStyle/>
          <a:p>
            <a:r>
              <a:rPr lang="en-US" altLang="zh-CN" b="1" dirty="0"/>
              <a:t>4 </a:t>
            </a:r>
            <a:r>
              <a:rPr lang="zh-CN" altLang="en-US" b="1" dirty="0"/>
              <a:t>我的价值与贡献</a:t>
            </a:r>
            <a:r>
              <a:rPr lang="en-US" altLang="zh-CN" b="1" dirty="0"/>
              <a:t>2—URDF</a:t>
            </a:r>
            <a:r>
              <a:rPr lang="zh-CN" altLang="en-US" b="1" dirty="0"/>
              <a:t>文件的解析，基于</a:t>
            </a:r>
            <a:r>
              <a:rPr lang="en-US" altLang="zh-CN" b="1" dirty="0" err="1"/>
              <a:t>osg</a:t>
            </a:r>
            <a:r>
              <a:rPr lang="zh-CN" altLang="en-US" b="1" dirty="0"/>
              <a:t>实现机械臂运动动画</a:t>
            </a:r>
            <a:endParaRPr lang="zh-CN" altLang="en-US" sz="2000" b="1" dirty="0"/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551207" y="1389997"/>
            <a:ext cx="9524446" cy="4527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1209" tIns="35604" rIns="71209" bIns="35604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URDF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是一种用于描述机器人的语言格式，被广泛的运用于机器人仿真场景。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都支持导入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URDF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文件。基于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URDF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文件进行机器人仿真时，解析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URDF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文件是一项需要完成的工作。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项目需求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）了解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URDF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文件的结构，编写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URDF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文件解析的代码；（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）读取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URDF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文件的信息，基于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实现机械臂运动动画；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工作成果及其意义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输出解析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URDF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文件文件信息的代码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基于读取到的文件信息，在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中实现机械臂运动动画的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7F995F-FBDA-3C58-34B5-5A9C7FC94C0F}"/>
              </a:ext>
            </a:extLst>
          </p:cNvPr>
          <p:cNvGrpSpPr/>
          <p:nvPr/>
        </p:nvGrpSpPr>
        <p:grpSpPr>
          <a:xfrm>
            <a:off x="1753629" y="1283062"/>
            <a:ext cx="10257568" cy="5576526"/>
            <a:chOff x="1754182" y="1283062"/>
            <a:chExt cx="10257568" cy="557652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3FA9163-FF69-2079-01C5-30205CCAC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4182" y="4905610"/>
              <a:ext cx="3730198" cy="148281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2564580-D944-C711-BEC4-05731C5CC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02"/>
            <a:stretch/>
          </p:blipFill>
          <p:spPr>
            <a:xfrm>
              <a:off x="7850115" y="1283062"/>
              <a:ext cx="4161635" cy="5576526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FDC5542-D3E8-0B56-D553-C882AEE23E93}"/>
                </a:ext>
              </a:extLst>
            </p:cNvPr>
            <p:cNvSpPr/>
            <p:nvPr/>
          </p:nvSpPr>
          <p:spPr>
            <a:xfrm>
              <a:off x="8180315" y="3989606"/>
              <a:ext cx="1952898" cy="14099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EE577E9-43F8-8009-31DB-29F8C3816D51}"/>
                </a:ext>
              </a:extLst>
            </p:cNvPr>
            <p:cNvSpPr/>
            <p:nvPr/>
          </p:nvSpPr>
          <p:spPr>
            <a:xfrm>
              <a:off x="8033096" y="2897869"/>
              <a:ext cx="1952898" cy="14099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1BFE7D6-2ADE-DCC1-C4D4-911F284895BD}"/>
                </a:ext>
              </a:extLst>
            </p:cNvPr>
            <p:cNvSpPr/>
            <p:nvPr/>
          </p:nvSpPr>
          <p:spPr>
            <a:xfrm>
              <a:off x="7950547" y="5060155"/>
              <a:ext cx="3230115" cy="16694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2FFD552-C94B-AD0F-3B5B-32DAB1F9FB83}"/>
                </a:ext>
              </a:extLst>
            </p:cNvPr>
            <p:cNvSpPr/>
            <p:nvPr/>
          </p:nvSpPr>
          <p:spPr>
            <a:xfrm>
              <a:off x="8034686" y="3102405"/>
              <a:ext cx="3230115" cy="16694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D791BF60-3A74-E14B-6C96-78B1A36E1240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10800000" flipV="1">
              <a:off x="4485712" y="3185877"/>
              <a:ext cx="3548974" cy="2415464"/>
            </a:xfrm>
            <a:prstGeom prst="curvedConnector3">
              <a:avLst/>
            </a:prstGeom>
            <a:ln>
              <a:solidFill>
                <a:srgbClr val="45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B001F0DB-A51C-E500-4D7E-54A1D1FAFB7A}"/>
                </a:ext>
              </a:extLst>
            </p:cNvPr>
            <p:cNvCxnSpPr>
              <a:stCxn id="7" idx="2"/>
              <a:endCxn id="3" idx="3"/>
            </p:cNvCxnSpPr>
            <p:nvPr/>
          </p:nvCxnSpPr>
          <p:spPr>
            <a:xfrm rot="10800000" flipV="1">
              <a:off x="5484381" y="4060102"/>
              <a:ext cx="2695935" cy="1586913"/>
            </a:xfrm>
            <a:prstGeom prst="curvedConnector3">
              <a:avLst>
                <a:gd name="adj1" fmla="val 45054"/>
              </a:avLst>
            </a:prstGeom>
            <a:ln>
              <a:solidFill>
                <a:srgbClr val="45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DD8DEAAD-33DE-81E1-39AB-427951EDA7A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89668" y="5143626"/>
              <a:ext cx="3459290" cy="1045368"/>
            </a:xfrm>
            <a:prstGeom prst="curvedConnector3">
              <a:avLst>
                <a:gd name="adj1" fmla="val 27422"/>
              </a:avLst>
            </a:prstGeom>
            <a:ln>
              <a:solidFill>
                <a:srgbClr val="45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6CAF6C29-8016-7DD9-2398-16396667175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rot="10800000" flipV="1">
              <a:off x="3495676" y="2968366"/>
              <a:ext cx="4537421" cy="260269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45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5AD4683-4791-E80D-A2BD-ECA06F16AFDF}"/>
                </a:ext>
              </a:extLst>
            </p:cNvPr>
            <p:cNvSpPr txBox="1"/>
            <p:nvPr/>
          </p:nvSpPr>
          <p:spPr>
            <a:xfrm>
              <a:off x="2948970" y="6442924"/>
              <a:ext cx="1710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osg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层级节点示意图</a:t>
              </a:r>
            </a:p>
          </p:txBody>
        </p:sp>
      </p:grpSp>
      <p:pic>
        <p:nvPicPr>
          <p:cNvPr id="17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9CEDBF04-D69E-4E58-4E7A-4F068D2D6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392" y="1948823"/>
            <a:ext cx="4569812" cy="39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/>
          <p:nvPr/>
        </p:nvSpPr>
        <p:spPr bwMode="auto">
          <a:xfrm>
            <a:off x="551207" y="1389997"/>
            <a:ext cx="10047520" cy="4527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1209" tIns="35604" rIns="71209" bIns="35604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Inosim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仿真平台的运动仿真模块需要依赖物理引擎，研究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Inosim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的开发进行技术预研工作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难点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）碰撞干涉检测；（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）运动约束的定义与求解；（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的集成方案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攻关过程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）钻研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官方提供的案例源码与官方文档，并结合项目需求编写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）网上查阅资料以及视频，学习与物理仿真相关的知识；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）主动向导师请教不理解的问题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工作成果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集成方案及相关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demo;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梳理总结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进行刚体仿真的流程以及碰撞数据存放的类，输出了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《bullet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技术总结文档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的各个功能模块，输出了相关演示的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4.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通过对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物理引擎的学习与研究，初步了解了物理仿真涉及的内容与基本思路。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D364FF7A-0DCD-473F-889C-9A20278E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963" y="1308092"/>
            <a:ext cx="1981200" cy="5172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5A7C9FA-0DEE-456E-93B8-A8B13530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545" y="2191463"/>
            <a:ext cx="3400425" cy="369570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7" y="741997"/>
            <a:ext cx="7720338" cy="648000"/>
          </a:xfrm>
        </p:spPr>
        <p:txBody>
          <a:bodyPr/>
          <a:lstStyle/>
          <a:p>
            <a:r>
              <a:rPr lang="en-US" altLang="zh-CN" b="1" dirty="0"/>
              <a:t>4 </a:t>
            </a:r>
            <a:r>
              <a:rPr lang="zh-CN" altLang="en-US" b="1" dirty="0"/>
              <a:t>我的价值与贡献</a:t>
            </a:r>
            <a:r>
              <a:rPr lang="en-US" altLang="zh-CN" b="1" dirty="0"/>
              <a:t>3—bullet</a:t>
            </a:r>
            <a:r>
              <a:rPr lang="zh-CN" altLang="en-US" b="1" dirty="0"/>
              <a:t>与</a:t>
            </a:r>
            <a:r>
              <a:rPr lang="en-US" altLang="zh-CN" b="1" dirty="0" err="1"/>
              <a:t>osg</a:t>
            </a:r>
            <a:r>
              <a:rPr lang="zh-CN" altLang="en-US" b="1" dirty="0"/>
              <a:t>集成</a:t>
            </a:r>
            <a:endParaRPr lang="zh-CN" altLang="en-US" sz="2000" b="1" dirty="0"/>
          </a:p>
        </p:txBody>
      </p:sp>
      <p:pic>
        <p:nvPicPr>
          <p:cNvPr id="123" name="图片 122">
            <a:extLst>
              <a:ext uri="{FF2B5EF4-FFF2-40B4-BE49-F238E27FC236}">
                <a16:creationId xmlns:a16="http://schemas.microsoft.com/office/drawing/2014/main" id="{A35C2544-ABD8-4522-A475-7057B910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954" y="1615200"/>
            <a:ext cx="47053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7" y="741997"/>
            <a:ext cx="7720338" cy="648000"/>
          </a:xfrm>
        </p:spPr>
        <p:txBody>
          <a:bodyPr/>
          <a:lstStyle/>
          <a:p>
            <a:r>
              <a:rPr lang="en-US" altLang="zh-CN" b="1" dirty="0"/>
              <a:t>4 </a:t>
            </a:r>
            <a:r>
              <a:rPr lang="zh-CN" altLang="en-US" b="1" dirty="0"/>
              <a:t>我的价值与贡献</a:t>
            </a:r>
            <a:r>
              <a:rPr lang="en-US" altLang="zh-CN" b="1" dirty="0"/>
              <a:t>3—bullet</a:t>
            </a:r>
            <a:r>
              <a:rPr lang="zh-CN" altLang="en-US" b="1" dirty="0"/>
              <a:t>与</a:t>
            </a:r>
            <a:r>
              <a:rPr lang="en-US" altLang="zh-CN" b="1" dirty="0" err="1"/>
              <a:t>osg</a:t>
            </a:r>
            <a:r>
              <a:rPr lang="zh-CN" altLang="en-US" b="1" dirty="0"/>
              <a:t>集成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538759-E5AE-48C0-B4DF-2CB7C6666FCE}"/>
              </a:ext>
            </a:extLst>
          </p:cNvPr>
          <p:cNvSpPr txBox="1"/>
          <p:nvPr/>
        </p:nvSpPr>
        <p:spPr>
          <a:xfrm>
            <a:off x="583809" y="1322886"/>
            <a:ext cx="1085054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bullet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中提供了点接触约束、铰链约束、滑动约束、齿轮传动约束和六自由度约束，通过各种约束之间的组合，可以实现旋转副、滑动副、平面副、球面副、圆柱副、齿轮副以及线性弹簧副。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60DFE5-05B1-408F-9FD3-BEA68426E8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33304"/>
          <a:stretch/>
        </p:blipFill>
        <p:spPr>
          <a:xfrm>
            <a:off x="974308" y="2182484"/>
            <a:ext cx="9092637" cy="3777949"/>
          </a:xfrm>
          <a:prstGeom prst="rect">
            <a:avLst/>
          </a:prstGeom>
        </p:spPr>
      </p:pic>
      <p:pic>
        <p:nvPicPr>
          <p:cNvPr id="13" name="屏幕录制 20">
            <a:hlinkClick r:id="" action="ppaction://media"/>
            <a:extLst>
              <a:ext uri="{FF2B5EF4-FFF2-40B4-BE49-F238E27FC236}">
                <a16:creationId xmlns:a16="http://schemas.microsoft.com/office/drawing/2014/main" id="{24C94B10-9655-4FDA-8A5E-43F013749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4181" y="2636568"/>
            <a:ext cx="4056674" cy="2759418"/>
          </a:xfrm>
          <a:prstGeom prst="rect">
            <a:avLst/>
          </a:prstGeom>
        </p:spPr>
      </p:pic>
      <p:pic>
        <p:nvPicPr>
          <p:cNvPr id="2" name="屏幕录制 1">
            <a:hlinkClick r:id="" action="ppaction://media"/>
            <a:extLst>
              <a:ext uri="{FF2B5EF4-FFF2-40B4-BE49-F238E27FC236}">
                <a16:creationId xmlns:a16="http://schemas.microsoft.com/office/drawing/2014/main" id="{D594F0D5-DC3A-450D-8950-12C069F2AFE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200" end="0.2"/>
                </p14:media>
              </p:ext>
            </p:extLst>
          </p:nvPr>
        </p:nvPicPr>
        <p:blipFill rotWithShape="1">
          <a:blip r:embed="rId8"/>
          <a:srcRect r="1553"/>
          <a:stretch/>
        </p:blipFill>
        <p:spPr>
          <a:xfrm>
            <a:off x="5656827" y="2786362"/>
            <a:ext cx="4896523" cy="262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7" y="741997"/>
            <a:ext cx="7720338" cy="648000"/>
          </a:xfrm>
        </p:spPr>
        <p:txBody>
          <a:bodyPr/>
          <a:lstStyle/>
          <a:p>
            <a:r>
              <a:rPr lang="en-US" altLang="zh-CN" b="1" dirty="0"/>
              <a:t>4 </a:t>
            </a:r>
            <a:r>
              <a:rPr lang="zh-CN" altLang="en-US" b="1" dirty="0"/>
              <a:t>我的价值与贡献</a:t>
            </a:r>
            <a:r>
              <a:rPr lang="en-US" altLang="zh-CN" b="1" dirty="0"/>
              <a:t>4—</a:t>
            </a:r>
            <a:r>
              <a:rPr lang="en-US" altLang="zh-CN" b="1" dirty="0" err="1"/>
              <a:t>physx</a:t>
            </a:r>
            <a:r>
              <a:rPr lang="zh-CN" altLang="en-US" b="1" dirty="0"/>
              <a:t>与</a:t>
            </a:r>
            <a:r>
              <a:rPr lang="en-US" altLang="zh-CN" b="1" dirty="0" err="1"/>
              <a:t>osg</a:t>
            </a:r>
            <a:r>
              <a:rPr lang="zh-CN" altLang="en-US" b="1" dirty="0"/>
              <a:t>集成</a:t>
            </a:r>
            <a:endParaRPr lang="zh-CN" altLang="en-US" sz="2000" b="1" dirty="0"/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551207" y="1389997"/>
            <a:ext cx="8011679" cy="45275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1209" tIns="35604" rIns="71209" bIns="35604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在具备硬件加速的条件下，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bulet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的实时仿真性能不如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，为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Inosim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仿真平台进行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物理引擎的预研工作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研究需求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的集成方案；（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关节的定义；（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）碰撞查询与碰撞过滤功能的使用；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FMU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模型的联合仿真（与袁工亚峰沟通交流）；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）基于</a:t>
            </a:r>
            <a:r>
              <a:rPr lang="en-US" altLang="zh-CN" sz="1400" dirty="0" err="1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的机械臂运动仿真</a:t>
            </a:r>
            <a:endParaRPr lang="en-US" altLang="zh-CN" sz="1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工作成果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osg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集成方案，为后续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hoops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的集成做技术积累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梳理总结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的刚体仿真、碰撞查询与过滤、关节等功能的使用，持续输出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技术文档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研究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的案例代码，参照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MCD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的功能，输出了相关演示的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学习到了机械臂运动学与动力学的知识，为开发机器人运动仿真功能做理论知识储备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BA38461F-1E64-4985-9C39-E146B923FF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00" end="2115.5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2886" y="1065997"/>
            <a:ext cx="3464929" cy="2498836"/>
          </a:xfrm>
          <a:prstGeom prst="rect">
            <a:avLst/>
          </a:prstGeom>
        </p:spPr>
      </p:pic>
      <p:pic>
        <p:nvPicPr>
          <p:cNvPr id="7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B5FC51E2-B691-4ACE-848E-F31DC2B577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9900" end="3351.5192"/>
                </p14:media>
              </p:ext>
            </p:extLst>
          </p:nvPr>
        </p:nvPicPr>
        <p:blipFill rotWithShape="1">
          <a:blip r:embed="rId6"/>
          <a:srcRect r="11751" b="17438"/>
          <a:stretch/>
        </p:blipFill>
        <p:spPr>
          <a:xfrm>
            <a:off x="8562885" y="3888833"/>
            <a:ext cx="3464929" cy="23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7" y="741997"/>
            <a:ext cx="9289079" cy="648000"/>
          </a:xfrm>
        </p:spPr>
        <p:txBody>
          <a:bodyPr/>
          <a:lstStyle/>
          <a:p>
            <a:r>
              <a:rPr lang="en-US" altLang="zh-CN" b="1" dirty="0"/>
              <a:t>4 </a:t>
            </a:r>
            <a:r>
              <a:rPr lang="zh-CN" altLang="en-US" b="1" dirty="0"/>
              <a:t>我的价值与贡献</a:t>
            </a:r>
            <a:r>
              <a:rPr lang="en-US" altLang="zh-CN" b="1" dirty="0"/>
              <a:t>5—</a:t>
            </a:r>
            <a:r>
              <a:rPr lang="zh-CN" altLang="en-US" b="1" dirty="0"/>
              <a:t>分析对比</a:t>
            </a:r>
            <a:r>
              <a:rPr lang="en-US" altLang="zh-CN" b="1" dirty="0" err="1"/>
              <a:t>physx</a:t>
            </a:r>
            <a:r>
              <a:rPr lang="zh-CN" altLang="en-US" b="1" dirty="0"/>
              <a:t>与</a:t>
            </a:r>
            <a:r>
              <a:rPr lang="en-US" altLang="zh-CN" b="1" dirty="0"/>
              <a:t>bullet</a:t>
            </a:r>
            <a:r>
              <a:rPr lang="zh-CN" altLang="en-US" b="1" dirty="0"/>
              <a:t>的差异</a:t>
            </a:r>
            <a:endParaRPr lang="zh-CN" altLang="en-US" sz="20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51207" y="1362213"/>
            <a:ext cx="10883065" cy="453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fontAlgn="ctr"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Inosim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仿真软件底层需要物理引擎支撑，分析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开源引擎的差异，为后续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Inosim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开发的技术选型提供参考。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9200" fontAlgn="ctr"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项目需求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）分析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在所支持功能上的异同；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9200" fontAlgn="ctr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）从初始化时间、单次仿真时间以及内存占用三个方面测试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的仿真性能差异。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攻关过程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）总结上阶段对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的学习过程，梳理两者在功能上的异同；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                   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）与导师交流请教性能测试方案，向王博申请工作站，并在工作站上配置运行环境；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                   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）编写测试程序，对程序运行得到的数据进行分析，对比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的仿真性能差异。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工作成果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输出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《 </a:t>
            </a: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功能对比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性能对比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技术文档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最终结论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代码相对简单，修改和集成都比较方便；官方案例丰富，入门相对简单。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用来学习和入门物理引擎更为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                     合 适，对于需求简单的程序（如只需碰撞检测）也可以使用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，如果想自研物理引擎，在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的基础上进行开发工 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                     作量会更小；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	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physx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提供的功能更为丰富，支持刚体、软体以及流体仿真、运动约束的自定义；支持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GPU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硬件加速，在绝大部分情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                     况下仿真计算速度要优于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bullet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；但官方示例少，学习的成本稍高。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53BAD07D-8C72-4C53-961D-445E482EB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" r="525"/>
          <a:stretch/>
        </p:blipFill>
        <p:spPr>
          <a:xfrm>
            <a:off x="651694" y="1320544"/>
            <a:ext cx="10682089" cy="539872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18DF99CE-B047-4F77-928F-3C0E55E4F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" b="669"/>
          <a:stretch/>
        </p:blipFill>
        <p:spPr>
          <a:xfrm>
            <a:off x="603450" y="1362213"/>
            <a:ext cx="10928157" cy="489147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11AE9ED-C498-4F01-B2F9-7043FB0BB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2" r="638"/>
          <a:stretch/>
        </p:blipFill>
        <p:spPr>
          <a:xfrm>
            <a:off x="660554" y="1320544"/>
            <a:ext cx="1097154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8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7" y="741997"/>
            <a:ext cx="9202393" cy="648000"/>
          </a:xfrm>
        </p:spPr>
        <p:txBody>
          <a:bodyPr/>
          <a:lstStyle/>
          <a:p>
            <a:r>
              <a:rPr lang="en-US" altLang="zh-CN" b="1" dirty="0"/>
              <a:t>5. </a:t>
            </a:r>
            <a:r>
              <a:rPr lang="zh-CN" altLang="en-US" b="1" dirty="0"/>
              <a:t>我的建议与发展计划</a:t>
            </a:r>
            <a:endParaRPr lang="zh-CN" altLang="en-US" sz="2000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7C86F-CC2D-492F-A88C-C748186E73FB}" type="slidenum">
              <a:rPr lang="de-DE" noProof="0" smtClean="0"/>
              <a:pPr/>
              <a:t>17</a:t>
            </a:fld>
            <a:endParaRPr lang="de-DE" noProof="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FDB91E5-E414-4F74-94FA-CAFCE6D8C80C}"/>
              </a:ext>
            </a:extLst>
          </p:cNvPr>
          <p:cNvSpPr/>
          <p:nvPr/>
        </p:nvSpPr>
        <p:spPr>
          <a:xfrm>
            <a:off x="601618" y="1351764"/>
            <a:ext cx="3181817" cy="443480"/>
          </a:xfrm>
          <a:prstGeom prst="roundRect">
            <a:avLst/>
          </a:prstGeom>
          <a:solidFill>
            <a:srgbClr val="FFCC99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对新员工培养的疑问与建议：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F3A109A-1C6D-41DE-A08A-7C497DA14BE3}"/>
              </a:ext>
            </a:extLst>
          </p:cNvPr>
          <p:cNvSpPr/>
          <p:nvPr/>
        </p:nvSpPr>
        <p:spPr>
          <a:xfrm>
            <a:off x="601617" y="3472747"/>
            <a:ext cx="3181817" cy="443480"/>
          </a:xfrm>
          <a:prstGeom prst="roundRect">
            <a:avLst/>
          </a:prstGeom>
          <a:solidFill>
            <a:srgbClr val="FFCC99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对部门工作的疑问与建议：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4CC005-48F5-4DE2-AC2D-19E33CA4269C}"/>
              </a:ext>
            </a:extLst>
          </p:cNvPr>
          <p:cNvSpPr/>
          <p:nvPr/>
        </p:nvSpPr>
        <p:spPr>
          <a:xfrm>
            <a:off x="601617" y="1922518"/>
            <a:ext cx="11335993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、应届生缺乏经验与技术，在经验方面前辈们是否可以开展职场经历分享？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、应届生是否能承担具有挑战性的工作？如何承担？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6E61E2-A351-4FCA-83F6-2CE628D5985F}"/>
              </a:ext>
            </a:extLst>
          </p:cNvPr>
          <p:cNvSpPr/>
          <p:nvPr/>
        </p:nvSpPr>
        <p:spPr>
          <a:xfrm>
            <a:off x="601616" y="4138610"/>
            <a:ext cx="11335993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Inosim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移交后，技术中心在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inosim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平台后续开发中承担怎样的角色？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Inosim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平台开发任务重，是否可以招聘增加相关技术领域人员？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4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83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7" y="741997"/>
            <a:ext cx="9202393" cy="648000"/>
          </a:xfrm>
        </p:spPr>
        <p:txBody>
          <a:bodyPr/>
          <a:lstStyle/>
          <a:p>
            <a:r>
              <a:rPr lang="en-US" altLang="zh-CN" b="1" dirty="0"/>
              <a:t>5. </a:t>
            </a:r>
            <a:r>
              <a:rPr lang="zh-CN" altLang="en-US" b="1" dirty="0"/>
              <a:t>我的建议与发展计划</a:t>
            </a:r>
            <a:endParaRPr lang="zh-CN" altLang="en-US" sz="2000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27C86F-CC2D-492F-A88C-C748186E73FB}" type="slidenum">
              <a:rPr lang="de-DE" noProof="0" smtClean="0"/>
              <a:pPr/>
              <a:t>19</a:t>
            </a:fld>
            <a:endParaRPr lang="de-DE" noProof="0" dirty="0"/>
          </a:p>
        </p:txBody>
      </p:sp>
      <p:sp>
        <p:nvSpPr>
          <p:cNvPr id="5" name="矩形 4"/>
          <p:cNvSpPr/>
          <p:nvPr/>
        </p:nvSpPr>
        <p:spPr>
          <a:xfrm>
            <a:off x="549273" y="1389997"/>
            <a:ext cx="111835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结合实际工作开展所遇到的问题，简要说明自己对新员工培养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部门工作的建议；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结合对自己优劣势分析，重点阐述自己未来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年的发展计划，包括但不限于目标、主要举措和所需资源支持等。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AEF7FA3F-E425-EE47-B13A-37DDB93533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5"/>
          <a:stretch/>
        </p:blipFill>
        <p:spPr>
          <a:xfrm>
            <a:off x="0" y="2481"/>
            <a:ext cx="5296052" cy="685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7A0C1AD-4532-9446-9B52-48191AD9E14D}"/>
              </a:ext>
            </a:extLst>
          </p:cNvPr>
          <p:cNvSpPr/>
          <p:nvPr/>
        </p:nvSpPr>
        <p:spPr>
          <a:xfrm>
            <a:off x="5189945" y="2481"/>
            <a:ext cx="212214" cy="6857107"/>
          </a:xfrm>
          <a:prstGeom prst="rect">
            <a:avLst/>
          </a:prstGeom>
          <a:solidFill>
            <a:srgbClr val="02B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7" name="TextBox 58"/>
          <p:cNvSpPr txBox="1"/>
          <p:nvPr/>
        </p:nvSpPr>
        <p:spPr>
          <a:xfrm>
            <a:off x="6673798" y="1631702"/>
            <a:ext cx="4128065" cy="45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48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我和我的导师</a:t>
            </a:r>
          </a:p>
        </p:txBody>
      </p:sp>
      <p:sp>
        <p:nvSpPr>
          <p:cNvPr id="98" name="TextBox 58"/>
          <p:cNvSpPr txBox="1"/>
          <p:nvPr/>
        </p:nvSpPr>
        <p:spPr>
          <a:xfrm>
            <a:off x="6688910" y="2357983"/>
            <a:ext cx="39274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48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我的培养目标</a:t>
            </a:r>
          </a:p>
        </p:txBody>
      </p:sp>
      <p:sp>
        <p:nvSpPr>
          <p:cNvPr id="103" name="TextBox 58"/>
          <p:cNvSpPr txBox="1"/>
          <p:nvPr/>
        </p:nvSpPr>
        <p:spPr>
          <a:xfrm>
            <a:off x="6658688" y="3173453"/>
            <a:ext cx="3218282" cy="45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48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我的学习与成长</a:t>
            </a:r>
          </a:p>
        </p:txBody>
      </p:sp>
      <p:sp>
        <p:nvSpPr>
          <p:cNvPr id="135" name="TextBox 58"/>
          <p:cNvSpPr txBox="1"/>
          <p:nvPr/>
        </p:nvSpPr>
        <p:spPr>
          <a:xfrm>
            <a:off x="6159252" y="1631702"/>
            <a:ext cx="721997" cy="45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48">
              <a:lnSpc>
                <a:spcPct val="130000"/>
              </a:lnSpc>
              <a:defRPr/>
            </a:pPr>
            <a:r>
              <a:rPr lang="en-US" altLang="zh-CN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</a:t>
            </a:r>
            <a:endParaRPr lang="zh-CN" altLang="en-US" sz="2000" kern="0" dirty="0">
              <a:solidFill>
                <a:prstClr val="black">
                  <a:lumMod val="75000"/>
                  <a:lumOff val="25000"/>
                </a:prst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2" name="TextBox 58"/>
          <p:cNvSpPr txBox="1"/>
          <p:nvPr/>
        </p:nvSpPr>
        <p:spPr>
          <a:xfrm>
            <a:off x="6192081" y="2397903"/>
            <a:ext cx="721997" cy="45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48">
              <a:lnSpc>
                <a:spcPct val="130000"/>
              </a:lnSpc>
              <a:defRPr/>
            </a:pPr>
            <a:r>
              <a:rPr lang="en-US" altLang="zh-CN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</a:t>
            </a:r>
            <a:endParaRPr lang="zh-CN" altLang="en-US" sz="2000" kern="0" dirty="0">
              <a:solidFill>
                <a:prstClr val="black">
                  <a:lumMod val="75000"/>
                  <a:lumOff val="25000"/>
                </a:prst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3" name="TextBox 58"/>
          <p:cNvSpPr txBox="1"/>
          <p:nvPr/>
        </p:nvSpPr>
        <p:spPr>
          <a:xfrm>
            <a:off x="6144141" y="3176443"/>
            <a:ext cx="721997" cy="45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48">
              <a:lnSpc>
                <a:spcPct val="130000"/>
              </a:lnSpc>
              <a:defRPr/>
            </a:pPr>
            <a:r>
              <a:rPr lang="en-US" altLang="zh-CN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</a:t>
            </a:r>
            <a:endParaRPr lang="zh-CN" altLang="en-US" sz="2000" kern="0" dirty="0">
              <a:solidFill>
                <a:prstClr val="black">
                  <a:lumMod val="75000"/>
                  <a:lumOff val="25000"/>
                </a:prst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A86DFA-2622-E049-B78C-AD1ABBB4A352}"/>
              </a:ext>
            </a:extLst>
          </p:cNvPr>
          <p:cNvSpPr txBox="1"/>
          <p:nvPr/>
        </p:nvSpPr>
        <p:spPr>
          <a:xfrm>
            <a:off x="3050101" y="3104317"/>
            <a:ext cx="1836418" cy="1276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399" b="1" dirty="0">
                <a:solidFill>
                  <a:schemeClr val="bg1"/>
                </a:solidFill>
              </a:rPr>
              <a:t>目 录</a:t>
            </a:r>
            <a:endParaRPr kumimoji="1" lang="en-US" altLang="zh-CN" sz="5399" b="1" dirty="0">
              <a:solidFill>
                <a:schemeClr val="bg1"/>
              </a:solidFill>
            </a:endParaRPr>
          </a:p>
          <a:p>
            <a:r>
              <a:rPr kumimoji="1" lang="en-US" altLang="zh-CN" sz="2300" b="1" dirty="0">
                <a:solidFill>
                  <a:schemeClr val="bg1"/>
                </a:solidFill>
              </a:rPr>
              <a:t>CONTENTS</a:t>
            </a:r>
            <a:endParaRPr kumimoji="1" lang="zh-CN" altLang="en-US" sz="2300" b="1" dirty="0">
              <a:solidFill>
                <a:schemeClr val="bg1"/>
              </a:solidFill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37FDC520-2039-7F4E-B82F-9ED872103387}"/>
              </a:ext>
            </a:extLst>
          </p:cNvPr>
          <p:cNvCxnSpPr/>
          <p:nvPr/>
        </p:nvCxnSpPr>
        <p:spPr>
          <a:xfrm>
            <a:off x="1757452" y="1801239"/>
            <a:ext cx="21853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14821D-CD2A-8A4C-9701-8326A564DAD8}"/>
              </a:ext>
            </a:extLst>
          </p:cNvPr>
          <p:cNvCxnSpPr/>
          <p:nvPr/>
        </p:nvCxnSpPr>
        <p:spPr>
          <a:xfrm>
            <a:off x="1757452" y="5180276"/>
            <a:ext cx="21853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005D96FF-8AC7-B64D-B87F-0115926D2F18}"/>
              </a:ext>
            </a:extLst>
          </p:cNvPr>
          <p:cNvCxnSpPr>
            <a:cxnSpLocks/>
          </p:cNvCxnSpPr>
          <p:nvPr/>
        </p:nvCxnSpPr>
        <p:spPr>
          <a:xfrm>
            <a:off x="3928543" y="1786954"/>
            <a:ext cx="0" cy="125833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1A7113A-50A3-3143-A670-E6B2310CD9AC}"/>
              </a:ext>
            </a:extLst>
          </p:cNvPr>
          <p:cNvCxnSpPr>
            <a:cxnSpLocks/>
          </p:cNvCxnSpPr>
          <p:nvPr/>
        </p:nvCxnSpPr>
        <p:spPr>
          <a:xfrm>
            <a:off x="1757452" y="1786953"/>
            <a:ext cx="0" cy="339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B35461C9-752D-A94C-B2FF-82E50DE7A070}"/>
              </a:ext>
            </a:extLst>
          </p:cNvPr>
          <p:cNvCxnSpPr>
            <a:cxnSpLocks/>
          </p:cNvCxnSpPr>
          <p:nvPr/>
        </p:nvCxnSpPr>
        <p:spPr>
          <a:xfrm>
            <a:off x="3914258" y="4486939"/>
            <a:ext cx="8858" cy="6912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9A88D30A-300B-A547-898A-02BB7A486EF4}"/>
              </a:ext>
            </a:extLst>
          </p:cNvPr>
          <p:cNvCxnSpPr>
            <a:cxnSpLocks/>
          </p:cNvCxnSpPr>
          <p:nvPr/>
        </p:nvCxnSpPr>
        <p:spPr>
          <a:xfrm>
            <a:off x="6144141" y="2099024"/>
            <a:ext cx="4457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25BA98F4-180F-2F42-BD5B-FB02EFC225CF}"/>
              </a:ext>
            </a:extLst>
          </p:cNvPr>
          <p:cNvCxnSpPr>
            <a:cxnSpLocks/>
          </p:cNvCxnSpPr>
          <p:nvPr/>
        </p:nvCxnSpPr>
        <p:spPr>
          <a:xfrm>
            <a:off x="6144141" y="2851772"/>
            <a:ext cx="4457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9D38C3B8-8504-5846-9DA2-746E613B59F0}"/>
              </a:ext>
            </a:extLst>
          </p:cNvPr>
          <p:cNvCxnSpPr>
            <a:cxnSpLocks/>
          </p:cNvCxnSpPr>
          <p:nvPr/>
        </p:nvCxnSpPr>
        <p:spPr>
          <a:xfrm>
            <a:off x="6144141" y="3648124"/>
            <a:ext cx="4457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58"/>
          <p:cNvSpPr txBox="1"/>
          <p:nvPr/>
        </p:nvSpPr>
        <p:spPr>
          <a:xfrm>
            <a:off x="6658688" y="3965649"/>
            <a:ext cx="3218282" cy="45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48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我的价值与贡献</a:t>
            </a:r>
          </a:p>
        </p:txBody>
      </p:sp>
      <p:sp>
        <p:nvSpPr>
          <p:cNvPr id="20" name="TextBox 58"/>
          <p:cNvSpPr txBox="1"/>
          <p:nvPr/>
        </p:nvSpPr>
        <p:spPr>
          <a:xfrm>
            <a:off x="6144141" y="3968639"/>
            <a:ext cx="721997" cy="45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48">
              <a:lnSpc>
                <a:spcPct val="130000"/>
              </a:lnSpc>
              <a:defRPr/>
            </a:pPr>
            <a:r>
              <a:rPr lang="en-US" altLang="zh-CN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</a:t>
            </a:r>
            <a:endParaRPr lang="zh-CN" altLang="en-US" sz="2000" kern="0" dirty="0">
              <a:solidFill>
                <a:prstClr val="black">
                  <a:lumMod val="75000"/>
                  <a:lumOff val="25000"/>
                </a:prst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21" name="直线连接符 63">
            <a:extLst>
              <a:ext uri="{FF2B5EF4-FFF2-40B4-BE49-F238E27FC236}">
                <a16:creationId xmlns:a16="http://schemas.microsoft.com/office/drawing/2014/main" id="{9D38C3B8-8504-5846-9DA2-746E613B59F0}"/>
              </a:ext>
            </a:extLst>
          </p:cNvPr>
          <p:cNvCxnSpPr>
            <a:cxnSpLocks/>
          </p:cNvCxnSpPr>
          <p:nvPr/>
        </p:nvCxnSpPr>
        <p:spPr>
          <a:xfrm>
            <a:off x="6129030" y="4449764"/>
            <a:ext cx="4457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8"/>
          <p:cNvSpPr txBox="1"/>
          <p:nvPr/>
        </p:nvSpPr>
        <p:spPr>
          <a:xfrm>
            <a:off x="6673798" y="4829419"/>
            <a:ext cx="32182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48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我的建议与发展计划</a:t>
            </a:r>
          </a:p>
        </p:txBody>
      </p:sp>
      <p:sp>
        <p:nvSpPr>
          <p:cNvPr id="27" name="TextBox 58"/>
          <p:cNvSpPr txBox="1"/>
          <p:nvPr/>
        </p:nvSpPr>
        <p:spPr>
          <a:xfrm>
            <a:off x="6159251" y="4832409"/>
            <a:ext cx="721997" cy="45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48">
              <a:lnSpc>
                <a:spcPct val="130000"/>
              </a:lnSpc>
              <a:defRPr/>
            </a:pPr>
            <a:r>
              <a:rPr lang="en-US" altLang="zh-CN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05</a:t>
            </a:r>
            <a:endParaRPr lang="zh-CN" altLang="en-US" sz="2000" kern="0" dirty="0">
              <a:solidFill>
                <a:prstClr val="black">
                  <a:lumMod val="75000"/>
                  <a:lumOff val="25000"/>
                </a:prst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28" name="直线连接符 63">
            <a:extLst>
              <a:ext uri="{FF2B5EF4-FFF2-40B4-BE49-F238E27FC236}">
                <a16:creationId xmlns:a16="http://schemas.microsoft.com/office/drawing/2014/main" id="{9D38C3B8-8504-5846-9DA2-746E613B59F0}"/>
              </a:ext>
            </a:extLst>
          </p:cNvPr>
          <p:cNvCxnSpPr>
            <a:cxnSpLocks/>
          </p:cNvCxnSpPr>
          <p:nvPr/>
        </p:nvCxnSpPr>
        <p:spPr>
          <a:xfrm>
            <a:off x="6159252" y="5288327"/>
            <a:ext cx="4457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63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11035" y="406463"/>
            <a:ext cx="5042768" cy="648000"/>
          </a:xfrm>
        </p:spPr>
        <p:txBody>
          <a:bodyPr/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我和我的导师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35E7A8E-E18B-494E-8A1F-8E228E22C5F0}"/>
              </a:ext>
            </a:extLst>
          </p:cNvPr>
          <p:cNvSpPr/>
          <p:nvPr/>
        </p:nvSpPr>
        <p:spPr>
          <a:xfrm>
            <a:off x="1108306" y="2578733"/>
            <a:ext cx="1766554" cy="893535"/>
          </a:xfrm>
          <a:prstGeom prst="roundRect">
            <a:avLst/>
          </a:prstGeom>
          <a:solidFill>
            <a:srgbClr val="FFCC66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/>
              <a:t>不断学习 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7EB81D6-04D1-4B55-866C-CFF93CB37677}"/>
              </a:ext>
            </a:extLst>
          </p:cNvPr>
          <p:cNvSpPr/>
          <p:nvPr/>
        </p:nvSpPr>
        <p:spPr>
          <a:xfrm>
            <a:off x="1108306" y="5043260"/>
            <a:ext cx="1766553" cy="893535"/>
          </a:xfrm>
          <a:prstGeom prst="roundRect">
            <a:avLst/>
          </a:prstGeom>
          <a:solidFill>
            <a:srgbClr val="FFCC66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/>
              <a:t>脚踏实地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E423938-3AE6-4574-88B1-DBCBC11824F3}"/>
              </a:ext>
            </a:extLst>
          </p:cNvPr>
          <p:cNvSpPr/>
          <p:nvPr/>
        </p:nvSpPr>
        <p:spPr>
          <a:xfrm>
            <a:off x="1108306" y="3851791"/>
            <a:ext cx="1766554" cy="893535"/>
          </a:xfrm>
          <a:prstGeom prst="roundRect">
            <a:avLst/>
          </a:prstGeom>
          <a:solidFill>
            <a:srgbClr val="FFCC66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/>
              <a:t>迎难而上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01D7FE-C1FB-4634-AC5B-60903F2C96DE}"/>
              </a:ext>
            </a:extLst>
          </p:cNvPr>
          <p:cNvSpPr/>
          <p:nvPr/>
        </p:nvSpPr>
        <p:spPr>
          <a:xfrm>
            <a:off x="3076196" y="2431018"/>
            <a:ext cx="7835343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在本科阶段就读机械工程专业，对机械结构设计与制造、工程力学与热力学等有一定的认知与了解；研究生期间主要在智能制造、制造自动化等方向进行研究，具备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SolidWorks/NX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二次开发经验；了解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WebGL/Three.js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等图形引擎进行前端图形开发。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55D996-1D50-4EA8-82F1-0C94D9EC088F}"/>
              </a:ext>
            </a:extLst>
          </p:cNvPr>
          <p:cNvSpPr/>
          <p:nvPr/>
        </p:nvSpPr>
        <p:spPr>
          <a:xfrm>
            <a:off x="3076195" y="3904796"/>
            <a:ext cx="7835344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工业软件的研发过程中会面临许多问题，保持一颗迎难而上的心，面对困难不放弃，和同事一起想方法解决。</a:t>
            </a:r>
            <a:endParaRPr lang="en-US" altLang="zh-CN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A3B3BDD-A1EE-4C69-BAB4-8F5347C059B8}"/>
              </a:ext>
            </a:extLst>
          </p:cNvPr>
          <p:cNvSpPr/>
          <p:nvPr/>
        </p:nvSpPr>
        <p:spPr>
          <a:xfrm>
            <a:off x="3076195" y="5086385"/>
            <a:ext cx="7835343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脚踏实地，不好高骛远，认真负责地完成自己的承担的工作，总结记录工作中遇到的问题，精益求精。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78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F765C8FA-A063-4858-B2F5-4C0B192300FB}"/>
              </a:ext>
            </a:extLst>
          </p:cNvPr>
          <p:cNvSpPr/>
          <p:nvPr/>
        </p:nvSpPr>
        <p:spPr>
          <a:xfrm>
            <a:off x="3407556" y="1232376"/>
            <a:ext cx="5695377" cy="153971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83BBFF"/>
            </a:solidFill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 dirty="0" err="1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11035" y="450216"/>
            <a:ext cx="5042768" cy="648000"/>
          </a:xfrm>
        </p:spPr>
        <p:txBody>
          <a:bodyPr/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我和我的导师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35E7A8E-E18B-494E-8A1F-8E228E22C5F0}"/>
              </a:ext>
            </a:extLst>
          </p:cNvPr>
          <p:cNvSpPr/>
          <p:nvPr/>
        </p:nvSpPr>
        <p:spPr>
          <a:xfrm>
            <a:off x="1662964" y="1690181"/>
            <a:ext cx="1685096" cy="710284"/>
          </a:xfrm>
          <a:prstGeom prst="roundRect">
            <a:avLst/>
          </a:prstGeom>
          <a:solidFill>
            <a:srgbClr val="83BBFF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/>
              <a:t>初入部门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7EB81D6-04D1-4B55-866C-CFF93CB37677}"/>
              </a:ext>
            </a:extLst>
          </p:cNvPr>
          <p:cNvSpPr/>
          <p:nvPr/>
        </p:nvSpPr>
        <p:spPr>
          <a:xfrm>
            <a:off x="1603468" y="5003858"/>
            <a:ext cx="1744592" cy="7102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800" dirty="0"/>
              <a:t> </a:t>
            </a:r>
            <a:r>
              <a:rPr lang="zh-CN" altLang="en-US" sz="2400" dirty="0"/>
              <a:t>职业发展指导</a:t>
            </a:r>
            <a:endParaRPr lang="zh-CN" altLang="en-US" sz="1800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E423938-3AE6-4574-88B1-DBCBC11824F3}"/>
              </a:ext>
            </a:extLst>
          </p:cNvPr>
          <p:cNvSpPr/>
          <p:nvPr/>
        </p:nvSpPr>
        <p:spPr>
          <a:xfrm>
            <a:off x="1603468" y="3389555"/>
            <a:ext cx="1744592" cy="710284"/>
          </a:xfrm>
          <a:prstGeom prst="roundRect">
            <a:avLst/>
          </a:prstGeom>
          <a:solidFill>
            <a:srgbClr val="83BBFF"/>
          </a:solidFill>
          <a:ln>
            <a:noFill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/>
              <a:t>技术指导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01D7FE-C1FB-4634-AC5B-60903F2C96DE}"/>
              </a:ext>
            </a:extLst>
          </p:cNvPr>
          <p:cNvSpPr/>
          <p:nvPr/>
        </p:nvSpPr>
        <p:spPr>
          <a:xfrm>
            <a:off x="3415627" y="1156330"/>
            <a:ext cx="6115146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CAX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与数字孪生软件的项目目标、范围、应用场景的学习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快速熟悉了相关业务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融入了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CAX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项目组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加强了对公司文化的理解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55D996-1D50-4EA8-82F1-0C94D9EC088F}"/>
              </a:ext>
            </a:extLst>
          </p:cNvPr>
          <p:cNvSpPr/>
          <p:nvPr/>
        </p:nvSpPr>
        <p:spPr>
          <a:xfrm>
            <a:off x="3415627" y="2873914"/>
            <a:ext cx="6299703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几何约束与运动学约束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FMU</a:t>
            </a:r>
            <a:r>
              <a:rPr lang="zh-CN" altLang="en-US" sz="1600" dirty="0"/>
              <a:t>联合仿真机制指导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OpenModelica</a:t>
            </a:r>
            <a:r>
              <a:rPr lang="zh-CN" altLang="en-US" sz="1600" dirty="0"/>
              <a:t>仿真求解引擎的集成指导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数字孪生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通信方案指导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FCEB6A5-ABF5-4FBF-8669-E63BC5CF71EC}"/>
              </a:ext>
            </a:extLst>
          </p:cNvPr>
          <p:cNvSpPr/>
          <p:nvPr/>
        </p:nvSpPr>
        <p:spPr>
          <a:xfrm>
            <a:off x="3415628" y="2949960"/>
            <a:ext cx="5687305" cy="1539717"/>
          </a:xfrm>
          <a:prstGeom prst="roundRect">
            <a:avLst/>
          </a:prstGeom>
          <a:noFill/>
          <a:ln w="57150">
            <a:solidFill>
              <a:srgbClr val="83BBFF"/>
            </a:solidFill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 dirty="0" err="1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C2499A-13D2-4F8F-BC0A-CEA004728014}"/>
              </a:ext>
            </a:extLst>
          </p:cNvPr>
          <p:cNvSpPr/>
          <p:nvPr/>
        </p:nvSpPr>
        <p:spPr>
          <a:xfrm>
            <a:off x="3500915" y="4657146"/>
            <a:ext cx="6299703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应届生到职场人的心态转变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积极主动的工作态度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闭环的工作思维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程序员职业发展分析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3B3F91E-8292-48CD-9E52-A6511A2CA83C}"/>
              </a:ext>
            </a:extLst>
          </p:cNvPr>
          <p:cNvSpPr/>
          <p:nvPr/>
        </p:nvSpPr>
        <p:spPr>
          <a:xfrm>
            <a:off x="3450200" y="4667544"/>
            <a:ext cx="5687306" cy="1539717"/>
          </a:xfrm>
          <a:prstGeom prst="roundRect">
            <a:avLst/>
          </a:prstGeom>
          <a:noFill/>
          <a:ln w="57150">
            <a:solidFill>
              <a:srgbClr val="83BBFF"/>
            </a:solidFill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255532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7" y="741997"/>
            <a:ext cx="6206053" cy="648000"/>
          </a:xfrm>
        </p:spPr>
        <p:txBody>
          <a:bodyPr/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我的培养目标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979330"/>
              </p:ext>
            </p:extLst>
          </p:nvPr>
        </p:nvGraphicFramePr>
        <p:xfrm>
          <a:off x="549273" y="1407881"/>
          <a:ext cx="11088546" cy="496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72">
                  <a:extLst>
                    <a:ext uri="{9D8B030D-6E8A-4147-A177-3AD203B41FA5}">
                      <a16:colId xmlns:a16="http://schemas.microsoft.com/office/drawing/2014/main" val="3184367588"/>
                    </a:ext>
                  </a:extLst>
                </a:gridCol>
                <a:gridCol w="687897">
                  <a:extLst>
                    <a:ext uri="{9D8B030D-6E8A-4147-A177-3AD203B41FA5}">
                      <a16:colId xmlns:a16="http://schemas.microsoft.com/office/drawing/2014/main" val="1657762516"/>
                    </a:ext>
                  </a:extLst>
                </a:gridCol>
                <a:gridCol w="4664279">
                  <a:extLst>
                    <a:ext uri="{9D8B030D-6E8A-4147-A177-3AD203B41FA5}">
                      <a16:colId xmlns:a16="http://schemas.microsoft.com/office/drawing/2014/main" val="1412843616"/>
                    </a:ext>
                  </a:extLst>
                </a:gridCol>
                <a:gridCol w="578840">
                  <a:extLst>
                    <a:ext uri="{9D8B030D-6E8A-4147-A177-3AD203B41FA5}">
                      <a16:colId xmlns:a16="http://schemas.microsoft.com/office/drawing/2014/main" val="1589789754"/>
                    </a:ext>
                  </a:extLst>
                </a:gridCol>
                <a:gridCol w="4110606">
                  <a:extLst>
                    <a:ext uri="{9D8B030D-6E8A-4147-A177-3AD203B41FA5}">
                      <a16:colId xmlns:a16="http://schemas.microsoft.com/office/drawing/2014/main" val="2903374632"/>
                    </a:ext>
                  </a:extLst>
                </a:gridCol>
                <a:gridCol w="639852">
                  <a:extLst>
                    <a:ext uri="{9D8B030D-6E8A-4147-A177-3AD203B41FA5}">
                      <a16:colId xmlns:a16="http://schemas.microsoft.com/office/drawing/2014/main" val="2600012865"/>
                    </a:ext>
                  </a:extLst>
                </a:gridCol>
              </a:tblGrid>
              <a:tr h="370585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总体目标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rgbClr val="FF0000"/>
                          </a:solidFill>
                        </a:rPr>
                        <a:t>具备根据项目需求提出相应实现方法的能力，能够独立完成运动约束定义功能开发设计，成为一名独立运动仿真平台软件开发工程师。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377874"/>
                  </a:ext>
                </a:extLst>
              </a:tr>
              <a:tr h="587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维度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培养考核目标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权重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实际完成情况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备注说明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058271"/>
                  </a:ext>
                </a:extLst>
              </a:tr>
              <a:tr h="16944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业务贡献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）</a:t>
                      </a:r>
                      <a:r>
                        <a:rPr lang="zh-CN" altLang="en-US" sz="1100" dirty="0">
                          <a:latin typeface="+mn-ea"/>
                          <a:ea typeface="+mn-ea"/>
                        </a:rPr>
                        <a:t>掌握渲染引擎</a:t>
                      </a:r>
                      <a:r>
                        <a:rPr lang="en-US" altLang="zh-CN" sz="1100" dirty="0" err="1">
                          <a:latin typeface="+mn-ea"/>
                          <a:ea typeface="+mn-ea"/>
                        </a:rPr>
                        <a:t>osg</a:t>
                      </a:r>
                      <a:r>
                        <a:rPr lang="zh-CN" altLang="en-US" sz="1100" dirty="0">
                          <a:latin typeface="+mn-ea"/>
                          <a:ea typeface="+mn-ea"/>
                        </a:rPr>
                        <a:t>的基本使用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，对比分析与其他渲染引擎的区别；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）学习物理引擎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bullet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的刚体仿真、软体仿真、碰撞检测以及约束定义等功能的使用，研究底层的实现原理和仿真流程；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）研究</a:t>
                      </a:r>
                      <a:r>
                        <a:rPr lang="en-US" altLang="zh-CN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osg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与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bullet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以及</a:t>
                      </a:r>
                      <a:r>
                        <a:rPr lang="en-US" altLang="zh-CN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osg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与</a:t>
                      </a:r>
                      <a:r>
                        <a:rPr lang="en-US" altLang="zh-CN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physx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集成使用的方法；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）学习物理引擎</a:t>
                      </a:r>
                      <a:r>
                        <a:rPr lang="en-US" altLang="zh-CN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physx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的刚体仿真、碰撞查询与过滤以及约束定义等功能的使用，参照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MCD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，使用</a:t>
                      </a:r>
                      <a:r>
                        <a:rPr lang="en-US" altLang="zh-CN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physx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尝试去实现相应的功能，输出相应的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demo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；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）在功能和性能两方面对比分析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bullet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与</a:t>
                      </a:r>
                      <a:r>
                        <a:rPr lang="en-US" altLang="zh-CN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physx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的异同，测试</a:t>
                      </a: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GPU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硬件加速对</a:t>
                      </a:r>
                      <a:r>
                        <a:rPr lang="en-US" altLang="zh-CN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physx</a:t>
                      </a:r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仿真性能的影响。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+mn-ea"/>
                          <a:ea typeface="+mn-ea"/>
                        </a:rPr>
                        <a:t>30%</a:t>
                      </a:r>
                      <a:endParaRPr lang="zh-CN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25000"/>
                        </a:lnSpc>
                      </a:pP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）掌握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osg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的使用，输出了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《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osg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的使用与功能模块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》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文档；</a:t>
                      </a:r>
                      <a:endParaRPr lang="en-US" altLang="zh-CN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ctr" latinLnBrk="0" hangingPunct="1">
                        <a:lnSpc>
                          <a:spcPct val="125000"/>
                        </a:lnSpc>
                      </a:pP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）完成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urdf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文件的解析，并基于此结合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osg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实现了机械臂运动动画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demo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；</a:t>
                      </a:r>
                      <a:endParaRPr lang="en-US" altLang="zh-CN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ctr" latinLnBrk="0" hangingPunct="1">
                        <a:lnSpc>
                          <a:spcPct val="125000"/>
                        </a:lnSpc>
                      </a:pP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(3)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熟悉了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bullet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的基本使用，输出了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bullet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osg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集成的方法，理清了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bullet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刚体仿真的流程，并实现了相关的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demo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；</a:t>
                      </a:r>
                      <a:endParaRPr lang="en-US" altLang="zh-CN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ctr" latinLnBrk="0" hangingPunct="1">
                        <a:lnSpc>
                          <a:spcPct val="125000"/>
                        </a:lnSpc>
                      </a:pP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）熟悉了使用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physx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进行开发，输出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《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physx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的使用总结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》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技术文档，实现了螺旋副运动约束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demo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和传输面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demo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；</a:t>
                      </a:r>
                      <a:endParaRPr lang="en-US" altLang="zh-CN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ctr" latinLnBrk="0" hangingPunct="1">
                        <a:lnSpc>
                          <a:spcPct val="125000"/>
                        </a:lnSpc>
                      </a:pP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）总结了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physx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bullet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具备的功能，输出了两者在功能与性能的对比结果。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83939"/>
                  </a:ext>
                </a:extLst>
              </a:tr>
              <a:tr h="6381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能力胜任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）了解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OT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层数字孪生软件平台的功能模块、应用场景及其所涉及的相关技术重点、难点；</a:t>
                      </a:r>
                      <a:endParaRPr lang="en-US" altLang="zh-CN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）掌握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C++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编程知识，熟悉软件开发流程与编码规范以及使用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svn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git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版本管理工具完成代码的拉取、上传和合并；</a:t>
                      </a:r>
                    </a:p>
                    <a:p>
                      <a:pPr marL="0" algn="l" defTabSz="914400" rtl="0" eaLnBrk="1" fontAlgn="ctr" latinLnBrk="0" hangingPunct="1">
                        <a:lnSpc>
                          <a:spcPct val="125000"/>
                        </a:lnSpc>
                      </a:pP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）了解与物理仿真相关的技术与算法，熟悉如何使用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bullet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physx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进行功能开发，掌握与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osg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结合使用的思路与方法。</a:t>
                      </a:r>
                      <a:b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endParaRPr lang="zh-CN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+mn-ea"/>
                          <a:ea typeface="+mn-ea"/>
                        </a:rPr>
                        <a:t>50%</a:t>
                      </a:r>
                      <a:endParaRPr lang="zh-CN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altLang="zh-CN" sz="11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100" dirty="0">
                          <a:latin typeface="+mn-ea"/>
                          <a:ea typeface="+mn-ea"/>
                        </a:rPr>
                        <a:t>）通过与老员工交流和阅读项目</a:t>
                      </a:r>
                      <a:r>
                        <a:rPr lang="en-US" altLang="zh-CN" sz="1100" dirty="0">
                          <a:latin typeface="+mn-ea"/>
                          <a:ea typeface="+mn-ea"/>
                        </a:rPr>
                        <a:t>charter</a:t>
                      </a:r>
                      <a:r>
                        <a:rPr lang="zh-CN" altLang="en-US" sz="1100" dirty="0">
                          <a:latin typeface="+mn-ea"/>
                          <a:ea typeface="+mn-ea"/>
                        </a:rPr>
                        <a:t>文档，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了解了</a:t>
                      </a:r>
                      <a:r>
                        <a:rPr lang="en-US" altLang="zh-CN" sz="1100" b="0" i="0" u="none" strike="noStrike" kern="1200" dirty="0" err="1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Inosim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仿真软件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的功能需求及其与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CAX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平台、模型平台、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FA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软件平台间的关系；</a:t>
                      </a:r>
                      <a:endParaRPr lang="en-US" altLang="zh-CN" sz="1100" b="0" i="0" u="none" strike="noStrike" kern="1200" dirty="0"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）通过自学以及公司和部门的培训，基本了解和掌握了代码的编写规范以及如何使用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git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拉取、上传和合并代码；</a:t>
                      </a:r>
                      <a:endParaRPr lang="en-US" altLang="zh-CN" sz="1100" b="0" i="0" u="none" strike="noStrike" kern="1200" dirty="0">
                        <a:solidFill>
                          <a:schemeClr val="tx2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）向导师请教以及查看相关视频和论文，理解了刚体仿真的基本流程和相关的算法，并向组员做了一次分享讲座。</a:t>
                      </a:r>
                      <a:endParaRPr lang="zh-CN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007449"/>
                  </a:ext>
                </a:extLst>
              </a:tr>
              <a:tr h="3474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文化践行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以成就客户为先、持续追求卓越！在日常生活中体会公司的文化与氛围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+mn-ea"/>
                          <a:ea typeface="+mn-ea"/>
                        </a:rPr>
                        <a:t>20%</a:t>
                      </a:r>
                      <a:endParaRPr lang="zh-CN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altLang="zh-CN" sz="11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100" dirty="0">
                          <a:latin typeface="+mn-ea"/>
                          <a:ea typeface="+mn-ea"/>
                        </a:rPr>
                        <a:t>）完成新员工入职培训，了解公司的规章制度与企业文化</a:t>
                      </a:r>
                      <a:endParaRPr lang="en-US" altLang="zh-CN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altLang="zh-CN" sz="11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100" dirty="0">
                          <a:latin typeface="+mn-ea"/>
                          <a:ea typeface="+mn-ea"/>
                        </a:rPr>
                        <a:t>）碰到问题不低头，向同事和导师请教，直到解决问题；</a:t>
                      </a:r>
                      <a:endParaRPr lang="en-US" altLang="zh-CN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849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73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8" y="741997"/>
            <a:ext cx="5042768" cy="648000"/>
          </a:xfrm>
        </p:spPr>
        <p:txBody>
          <a:bodyPr/>
          <a:lstStyle/>
          <a:p>
            <a:r>
              <a:rPr lang="en-US" altLang="zh-CN" b="1" dirty="0"/>
              <a:t>3.1 </a:t>
            </a:r>
            <a:r>
              <a:rPr lang="zh-CN" altLang="en-US" b="1" dirty="0"/>
              <a:t>我的学习与成长</a:t>
            </a:r>
            <a:r>
              <a:rPr lang="en-US" altLang="zh-CN" b="1" dirty="0"/>
              <a:t>—</a:t>
            </a:r>
            <a:r>
              <a:rPr lang="zh-CN" altLang="en-US" b="1" dirty="0"/>
              <a:t>业务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782CAD-30CC-4F9F-AE94-CF725803A65E}"/>
              </a:ext>
            </a:extLst>
          </p:cNvPr>
          <p:cNvSpPr txBox="1"/>
          <p:nvPr/>
        </p:nvSpPr>
        <p:spPr>
          <a:xfrm>
            <a:off x="645462" y="1381125"/>
            <a:ext cx="5873987" cy="312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1600" b="1" dirty="0">
                <a:latin typeface="+mn-ea"/>
              </a:rPr>
              <a:t>核心价值观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1400" dirty="0"/>
              <a:t>以成就客户为先：</a:t>
            </a:r>
            <a:r>
              <a:rPr lang="zh-CN" altLang="en-US" sz="1400" dirty="0">
                <a:latin typeface="微软雅黑" panose="020B0503020204020204" pitchFamily="34" charset="-122"/>
              </a:rPr>
              <a:t>深入了解客户的真正需求，帮助客户走向成功</a:t>
            </a:r>
            <a:endParaRPr lang="en-US" altLang="zh-CN" sz="1400" dirty="0">
              <a:latin typeface="微软雅黑" panose="020B0503020204020204" pitchFamily="34" charset="-122"/>
            </a:endParaRPr>
          </a:p>
          <a:p>
            <a:pPr>
              <a:lnSpc>
                <a:spcPct val="135000"/>
              </a:lnSpc>
            </a:pPr>
            <a:r>
              <a:rPr lang="zh-CN" altLang="en-US" sz="1400" dirty="0"/>
              <a:t>以贡献者为本：</a:t>
            </a:r>
            <a:r>
              <a:rPr lang="zh-CN" altLang="en-US" sz="1400" dirty="0">
                <a:latin typeface="微软雅黑" panose="020B0503020204020204" pitchFamily="34" charset="-122"/>
              </a:rPr>
              <a:t>公司为员工的发展提供便利，认可员工创造的价值</a:t>
            </a:r>
            <a:endParaRPr lang="en-US" altLang="zh-CN" sz="1400" dirty="0">
              <a:latin typeface="微软雅黑" panose="020B0503020204020204" pitchFamily="34" charset="-122"/>
            </a:endParaRPr>
          </a:p>
          <a:p>
            <a:pPr>
              <a:lnSpc>
                <a:spcPct val="135000"/>
              </a:lnSpc>
            </a:pPr>
            <a:r>
              <a:rPr lang="zh-CN" altLang="en-US" sz="1400" dirty="0"/>
              <a:t>坚持开放协作：</a:t>
            </a:r>
            <a:r>
              <a:rPr lang="zh-CN" altLang="en-US" sz="1400" dirty="0">
                <a:latin typeface="微软雅黑" panose="020B0503020204020204" pitchFamily="34" charset="-122"/>
              </a:rPr>
              <a:t>各自发挥自身的优势，合作完成项目</a:t>
            </a:r>
            <a:endParaRPr lang="en-US" altLang="zh-CN" sz="1400" dirty="0"/>
          </a:p>
          <a:p>
            <a:pPr>
              <a:lnSpc>
                <a:spcPct val="135000"/>
              </a:lnSpc>
            </a:pPr>
            <a:r>
              <a:rPr lang="zh-CN" altLang="en-US" sz="1400" dirty="0"/>
              <a:t>持续追求卓越：</a:t>
            </a:r>
            <a:r>
              <a:rPr lang="zh-CN" altLang="en-US" sz="1400" dirty="0">
                <a:latin typeface="微软雅黑" panose="020B0503020204020204" pitchFamily="34" charset="-122"/>
              </a:rPr>
              <a:t>不断追求质量、性能更好的产品，为客户提供更好的服务</a:t>
            </a:r>
            <a:endParaRPr lang="zh-CN" altLang="en-US" sz="1400" dirty="0">
              <a:solidFill>
                <a:schemeClr val="dk1"/>
              </a:solidFill>
            </a:endParaRPr>
          </a:p>
          <a:p>
            <a:endParaRPr lang="en-US" altLang="zh-CN" sz="1800" dirty="0"/>
          </a:p>
          <a:p>
            <a:pPr>
              <a:lnSpc>
                <a:spcPct val="135000"/>
              </a:lnSpc>
            </a:pPr>
            <a:r>
              <a:rPr lang="zh-CN" altLang="en-US" sz="1600" b="1" dirty="0">
                <a:latin typeface="微软雅黑" panose="020B0503020204020204" pitchFamily="34" charset="-122"/>
              </a:rPr>
              <a:t>使命愿景</a:t>
            </a:r>
            <a:endParaRPr lang="en-US" altLang="zh-CN" sz="1600" b="1" dirty="0">
              <a:latin typeface="微软雅黑" panose="020B0503020204020204" pitchFamily="34" charset="-122"/>
            </a:endParaRPr>
          </a:p>
          <a:p>
            <a:pPr>
              <a:lnSpc>
                <a:spcPct val="135000"/>
              </a:lnSpc>
            </a:pPr>
            <a:r>
              <a:rPr lang="zh-CN" altLang="en-US" sz="1400" dirty="0">
                <a:latin typeface="微软雅黑" panose="020B0503020204020204" pitchFamily="34" charset="-122"/>
              </a:rPr>
              <a:t>推动工业文明，共创美好生活</a:t>
            </a:r>
            <a:endParaRPr lang="en-US" altLang="zh-CN" sz="1400" dirty="0">
              <a:latin typeface="微软雅黑" panose="020B0503020204020204" pitchFamily="34" charset="-122"/>
            </a:endParaRPr>
          </a:p>
          <a:p>
            <a:endParaRPr lang="en-US" altLang="zh-CN" sz="1800" dirty="0"/>
          </a:p>
          <a:p>
            <a:r>
              <a:rPr lang="zh-CN" altLang="en-US" sz="1600" b="1" dirty="0"/>
              <a:t>五大战略领域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87AEF-F2C9-4F5B-9AAC-BA8B807015EF}"/>
              </a:ext>
            </a:extLst>
          </p:cNvPr>
          <p:cNvSpPr txBox="1"/>
          <p:nvPr/>
        </p:nvSpPr>
        <p:spPr>
          <a:xfrm>
            <a:off x="6764638" y="1462309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技术中心定位：</a:t>
            </a:r>
            <a:r>
              <a:rPr lang="zh-CN" altLang="en-US" sz="1400" dirty="0"/>
              <a:t>为构建汇川中长期竞争力而存在的组织</a:t>
            </a:r>
          </a:p>
        </p:txBody>
      </p:sp>
      <p:sp>
        <p:nvSpPr>
          <p:cNvPr id="58" name="文本框 15">
            <a:extLst>
              <a:ext uri="{FF2B5EF4-FFF2-40B4-BE49-F238E27FC236}">
                <a16:creationId xmlns:a16="http://schemas.microsoft.com/office/drawing/2014/main" id="{DBA7CD50-3FFE-4FA7-AE7D-BA3EE02D57A9}"/>
              </a:ext>
            </a:extLst>
          </p:cNvPr>
          <p:cNvSpPr txBox="1"/>
          <p:nvPr/>
        </p:nvSpPr>
        <p:spPr>
          <a:xfrm>
            <a:off x="6764638" y="1779322"/>
            <a:ext cx="4921867" cy="1807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135000"/>
              </a:lnSpc>
              <a:defRPr/>
            </a:pPr>
            <a:r>
              <a:rPr lang="zh-CN" altLang="en-US" sz="1400" b="1" dirty="0">
                <a:latin typeface="微软雅黑"/>
                <a:ea typeface="微软雅黑"/>
                <a:sym typeface="+mn-lt"/>
              </a:rPr>
              <a:t>主要职责：</a:t>
            </a:r>
            <a:r>
              <a:rPr lang="en-US" altLang="zh-CN" sz="1400" dirty="0">
                <a:latin typeface="微软雅黑" panose="020B0503020204020204" pitchFamily="34" charset="-122"/>
                <a:ea typeface="微软雅黑"/>
                <a:sym typeface="+mn-lt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/>
                <a:sym typeface="+mn-lt"/>
              </a:rPr>
              <a:t>、维护和再开发公司的共用平台、模块，保持其</a:t>
            </a:r>
            <a:endParaRPr lang="en-US" altLang="zh-CN" sz="1400" dirty="0">
              <a:latin typeface="微软雅黑" panose="020B0503020204020204" pitchFamily="34" charset="-122"/>
              <a:ea typeface="微软雅黑"/>
              <a:sym typeface="+mn-lt"/>
            </a:endParaRPr>
          </a:p>
          <a:p>
            <a:pPr defTabSz="457200">
              <a:lnSpc>
                <a:spcPct val="135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/>
                <a:sym typeface="+mn-lt"/>
              </a:rPr>
              <a:t>在市场的竞争力。</a:t>
            </a:r>
            <a:endParaRPr lang="en-US" altLang="zh-CN" sz="1400" dirty="0">
              <a:latin typeface="微软雅黑" panose="020B0503020204020204" pitchFamily="34" charset="-122"/>
              <a:ea typeface="微软雅黑"/>
              <a:sym typeface="+mn-lt"/>
            </a:endParaRPr>
          </a:p>
          <a:p>
            <a:pPr lvl="0" defTabSz="457200">
              <a:lnSpc>
                <a:spcPct val="135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/>
                <a:sym typeface="+mn-lt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/>
                <a:sym typeface="+mn-lt"/>
              </a:rPr>
              <a:t>、规划、研究公共的基础关键技术，并转化为能在公司产品</a:t>
            </a:r>
            <a:endParaRPr lang="en-US" altLang="zh-CN" sz="1400" dirty="0">
              <a:latin typeface="微软雅黑" panose="020B0503020204020204" pitchFamily="34" charset="-122"/>
              <a:ea typeface="微软雅黑"/>
              <a:sym typeface="+mn-lt"/>
            </a:endParaRPr>
          </a:p>
          <a:p>
            <a:pPr lvl="0" defTabSz="457200">
              <a:lnSpc>
                <a:spcPct val="135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/>
                <a:sym typeface="+mn-lt"/>
              </a:rPr>
              <a:t>中应用的技术成果。</a:t>
            </a:r>
            <a:endParaRPr lang="en-US" altLang="zh-CN" sz="1400" dirty="0">
              <a:latin typeface="微软雅黑" panose="020B0503020204020204" pitchFamily="34" charset="-122"/>
              <a:ea typeface="微软雅黑"/>
              <a:sym typeface="+mn-lt"/>
            </a:endParaRPr>
          </a:p>
          <a:p>
            <a:pPr lvl="0" defTabSz="457200">
              <a:lnSpc>
                <a:spcPct val="135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/>
                <a:sym typeface="+mn-lt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/>
                <a:sym typeface="+mn-lt"/>
              </a:rPr>
              <a:t>、为公司探索新的业务增长点，并进行相关关键技术研究，</a:t>
            </a:r>
            <a:endParaRPr lang="en-US" altLang="zh-CN" sz="1400" dirty="0">
              <a:latin typeface="微软雅黑" panose="020B0503020204020204" pitchFamily="34" charset="-122"/>
              <a:ea typeface="微软雅黑"/>
              <a:sym typeface="+mn-lt"/>
            </a:endParaRPr>
          </a:p>
          <a:p>
            <a:pPr lvl="0" defTabSz="457200">
              <a:lnSpc>
                <a:spcPct val="135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/>
                <a:sym typeface="+mn-lt"/>
              </a:rPr>
              <a:t>支撑公司做产业化立项。</a:t>
            </a:r>
            <a:endParaRPr lang="zh-CN" altLang="en-US" dirty="0">
              <a:latin typeface="微软雅黑"/>
              <a:ea typeface="微软雅黑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C72E8A7-19CB-4EDF-9A59-49C930C08A47}"/>
              </a:ext>
            </a:extLst>
          </p:cNvPr>
          <p:cNvSpPr txBox="1"/>
          <p:nvPr/>
        </p:nvSpPr>
        <p:spPr>
          <a:xfrm>
            <a:off x="508807" y="5387848"/>
            <a:ext cx="1379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变频器、伺服系统、工业互联网等核心部件及光机电液一体化解决方案。</a:t>
            </a:r>
            <a:r>
              <a:rPr lang="zh-CN" altLang="en-US" sz="1050" dirty="0">
                <a:solidFill>
                  <a:schemeClr val="bg1"/>
                </a:solidFill>
              </a:rPr>
              <a:t>解决方案。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2A9877D7-80A5-41E0-AFAF-5AA8EE4B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77" y="4500282"/>
            <a:ext cx="777188" cy="77718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8207D40C-2769-4C74-BA29-56BB1105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097" y="4500282"/>
            <a:ext cx="777188" cy="77718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0A8CA733-E79B-408A-B693-51E432502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23" y="4500282"/>
            <a:ext cx="777188" cy="77718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540060F-1D5C-41ED-BEC2-E5F6C233A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402" y="4500282"/>
            <a:ext cx="777188" cy="77718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B7FCF539-72C8-4A11-8B73-33CDC42D1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163" y="4500282"/>
            <a:ext cx="777188" cy="777188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405BB1E8-590C-47F7-BE88-829C22CF0A4E}"/>
              </a:ext>
            </a:extLst>
          </p:cNvPr>
          <p:cNvSpPr txBox="1"/>
          <p:nvPr/>
        </p:nvSpPr>
        <p:spPr>
          <a:xfrm>
            <a:off x="1776399" y="5373656"/>
            <a:ext cx="1379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机器人专用控制系统、伺服系统等核心部件、整机解决方案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7D3FCB7-5048-4485-88A8-26F5933FEE33}"/>
              </a:ext>
            </a:extLst>
          </p:cNvPr>
          <p:cNvSpPr txBox="1"/>
          <p:nvPr/>
        </p:nvSpPr>
        <p:spPr>
          <a:xfrm>
            <a:off x="4298720" y="5375625"/>
            <a:ext cx="137944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电梯一体化控制器、人机界面、门系统、控制柜、井道电气、电梯物联网等产品</a:t>
            </a:r>
            <a:r>
              <a:rPr lang="zh-CN" altLang="en-US" sz="1050" dirty="0">
                <a:solidFill>
                  <a:schemeClr val="bg1"/>
                </a:solidFill>
              </a:rPr>
              <a:t>解决</a:t>
            </a:r>
            <a:r>
              <a:rPr lang="zh-CN" altLang="en-US" sz="1000" dirty="0">
                <a:solidFill>
                  <a:schemeClr val="bg1"/>
                </a:solidFill>
              </a:rPr>
              <a:t>方案。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1F2E496-FC71-41C9-B3FE-10A5E8AB0E80}"/>
              </a:ext>
            </a:extLst>
          </p:cNvPr>
          <p:cNvSpPr txBox="1"/>
          <p:nvPr/>
        </p:nvSpPr>
        <p:spPr>
          <a:xfrm>
            <a:off x="3039500" y="5373656"/>
            <a:ext cx="12638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地铁、轻轨、有轨电车、动车组的牵引变流器、牵引电机等牵引系统。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A24B4C6-0E8D-4D2D-84AB-A903AF940D9F}"/>
              </a:ext>
            </a:extLst>
          </p:cNvPr>
          <p:cNvSpPr txBox="1"/>
          <p:nvPr/>
        </p:nvSpPr>
        <p:spPr>
          <a:xfrm>
            <a:off x="5626559" y="5385899"/>
            <a:ext cx="137944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+mn-ea"/>
              </a:rPr>
              <a:t>电机控制器、高性能电机、</a:t>
            </a:r>
            <a:r>
              <a:rPr lang="en-US" altLang="zh-CN" sz="1050" dirty="0">
                <a:latin typeface="+mn-ea"/>
              </a:rPr>
              <a:t>OBC</a:t>
            </a:r>
            <a:r>
              <a:rPr lang="zh-CN" altLang="en-US" sz="1050" dirty="0">
                <a:latin typeface="+mn-ea"/>
              </a:rPr>
              <a:t>电源、五合一控制器、电驱、电源总成等</a:t>
            </a: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解决</a:t>
            </a:r>
            <a:r>
              <a:rPr lang="zh-CN" altLang="en-US" sz="1000" dirty="0">
                <a:solidFill>
                  <a:schemeClr val="bg1"/>
                </a:solidFill>
              </a:rPr>
              <a:t>方案。</a:t>
            </a: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C06D8F13-AEF9-49A9-A9AE-15B0DA94B8A0}"/>
              </a:ext>
            </a:extLst>
          </p:cNvPr>
          <p:cNvSpPr/>
          <p:nvPr/>
        </p:nvSpPr>
        <p:spPr>
          <a:xfrm>
            <a:off x="7144742" y="3683726"/>
            <a:ext cx="4541763" cy="2973690"/>
          </a:xfrm>
          <a:prstGeom prst="roundRect">
            <a:avLst>
              <a:gd name="adj" fmla="val 6995"/>
            </a:avLst>
          </a:prstGeom>
          <a:noFill/>
          <a:ln w="158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67F0F3D-8CA3-4256-B1E1-5508E2817126}"/>
              </a:ext>
            </a:extLst>
          </p:cNvPr>
          <p:cNvGrpSpPr/>
          <p:nvPr/>
        </p:nvGrpSpPr>
        <p:grpSpPr>
          <a:xfrm>
            <a:off x="7025140" y="4078603"/>
            <a:ext cx="1505483" cy="2486346"/>
            <a:chOff x="5520911" y="1818526"/>
            <a:chExt cx="1505483" cy="2486346"/>
          </a:xfrm>
        </p:grpSpPr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C15FFF43-8E74-4DCC-AB21-E8EF275080CF}"/>
                </a:ext>
              </a:extLst>
            </p:cNvPr>
            <p:cNvSpPr/>
            <p:nvPr/>
          </p:nvSpPr>
          <p:spPr>
            <a:xfrm>
              <a:off x="5794628" y="1818526"/>
              <a:ext cx="986319" cy="2486346"/>
            </a:xfrm>
            <a:prstGeom prst="roundRect">
              <a:avLst>
                <a:gd name="adj" fmla="val 6995"/>
              </a:avLst>
            </a:prstGeom>
            <a:solidFill>
              <a:srgbClr val="C0504D">
                <a:lumMod val="20000"/>
                <a:lumOff val="80000"/>
              </a:srgbClr>
            </a:solidFill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8005124D-0A8F-4B75-8C43-CE886836FBE7}"/>
                </a:ext>
              </a:extLst>
            </p:cNvPr>
            <p:cNvSpPr/>
            <p:nvPr/>
          </p:nvSpPr>
          <p:spPr>
            <a:xfrm>
              <a:off x="5866547" y="2445251"/>
              <a:ext cx="277402" cy="110960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7F17EFE3-E475-49B0-BB22-81A97686A6AD}"/>
                </a:ext>
              </a:extLst>
            </p:cNvPr>
            <p:cNvSpPr/>
            <p:nvPr/>
          </p:nvSpPr>
          <p:spPr>
            <a:xfrm>
              <a:off x="5777977" y="2510994"/>
              <a:ext cx="476825" cy="10157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战略指引</a:t>
              </a: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5AAFB4F2-8552-4C45-AAC5-23D11B737A43}"/>
                </a:ext>
              </a:extLst>
            </p:cNvPr>
            <p:cNvSpPr/>
            <p:nvPr/>
          </p:nvSpPr>
          <p:spPr>
            <a:xfrm>
              <a:off x="6390529" y="2453813"/>
              <a:ext cx="287676" cy="110960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62DFE890-CF46-4815-A5AD-84CDBCDCC4C6}"/>
                </a:ext>
              </a:extLst>
            </p:cNvPr>
            <p:cNvSpPr/>
            <p:nvPr/>
          </p:nvSpPr>
          <p:spPr>
            <a:xfrm>
              <a:off x="6300247" y="2519556"/>
              <a:ext cx="476825" cy="10157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需求输入</a:t>
              </a: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D3CCC4CF-AC24-452E-B672-9FBD4F641C48}"/>
                </a:ext>
              </a:extLst>
            </p:cNvPr>
            <p:cNvSpPr/>
            <p:nvPr/>
          </p:nvSpPr>
          <p:spPr>
            <a:xfrm>
              <a:off x="5866547" y="3626781"/>
              <a:ext cx="832207" cy="277403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8129775-EB4F-40EF-A229-995B2155E7AB}"/>
                </a:ext>
              </a:extLst>
            </p:cNvPr>
            <p:cNvSpPr/>
            <p:nvPr/>
          </p:nvSpPr>
          <p:spPr>
            <a:xfrm>
              <a:off x="5702634" y="3565809"/>
              <a:ext cx="1170780" cy="3691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业务洞察</a:t>
              </a:r>
            </a:p>
          </p:txBody>
        </p:sp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13500B99-A877-49AB-8667-32003E6F4D09}"/>
                </a:ext>
              </a:extLst>
            </p:cNvPr>
            <p:cNvSpPr/>
            <p:nvPr/>
          </p:nvSpPr>
          <p:spPr>
            <a:xfrm>
              <a:off x="5876821" y="3955555"/>
              <a:ext cx="821933" cy="26712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CBF1F144-1EE8-4AE5-81F2-D59392E6B0AE}"/>
                </a:ext>
              </a:extLst>
            </p:cNvPr>
            <p:cNvSpPr/>
            <p:nvPr/>
          </p:nvSpPr>
          <p:spPr>
            <a:xfrm>
              <a:off x="5711195" y="3913420"/>
              <a:ext cx="1170780" cy="3691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创新焦点</a:t>
              </a: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37AE9004-86DD-486E-8C4E-50FCA490A924}"/>
                </a:ext>
              </a:extLst>
            </p:cNvPr>
            <p:cNvSpPr/>
            <p:nvPr/>
          </p:nvSpPr>
          <p:spPr>
            <a:xfrm>
              <a:off x="5520911" y="1899408"/>
              <a:ext cx="1505483" cy="52358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机电系统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研究所</a:t>
              </a:r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48BDBA42-4A7E-441B-868A-25AE48FED6C6}"/>
              </a:ext>
            </a:extLst>
          </p:cNvPr>
          <p:cNvGrpSpPr/>
          <p:nvPr/>
        </p:nvGrpSpPr>
        <p:grpSpPr>
          <a:xfrm>
            <a:off x="8304486" y="4066617"/>
            <a:ext cx="1179341" cy="2486346"/>
            <a:chOff x="5702634" y="1818526"/>
            <a:chExt cx="1179341" cy="2486346"/>
          </a:xfrm>
        </p:grpSpPr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A0DAEB34-1033-4A6B-90D2-0253A1877E96}"/>
                </a:ext>
              </a:extLst>
            </p:cNvPr>
            <p:cNvSpPr/>
            <p:nvPr/>
          </p:nvSpPr>
          <p:spPr>
            <a:xfrm>
              <a:off x="5794628" y="1818526"/>
              <a:ext cx="986319" cy="2486346"/>
            </a:xfrm>
            <a:prstGeom prst="roundRect">
              <a:avLst>
                <a:gd name="adj" fmla="val 6995"/>
              </a:avLst>
            </a:prstGeom>
            <a:solidFill>
              <a:srgbClr val="9BBB59">
                <a:lumMod val="20000"/>
                <a:lumOff val="80000"/>
              </a:srgbClr>
            </a:solidFill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53AEFC40-467C-425E-8F5B-045C2004A046}"/>
                </a:ext>
              </a:extLst>
            </p:cNvPr>
            <p:cNvSpPr/>
            <p:nvPr/>
          </p:nvSpPr>
          <p:spPr>
            <a:xfrm>
              <a:off x="5866547" y="2445251"/>
              <a:ext cx="277402" cy="110960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48F17353-FFD4-4BC8-8FFB-C1037E028C21}"/>
                </a:ext>
              </a:extLst>
            </p:cNvPr>
            <p:cNvSpPr/>
            <p:nvPr/>
          </p:nvSpPr>
          <p:spPr>
            <a:xfrm>
              <a:off x="5777977" y="2510994"/>
              <a:ext cx="476825" cy="10157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战略指引</a:t>
              </a: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6C944234-5BDD-4A04-B273-156DAA67DE98}"/>
                </a:ext>
              </a:extLst>
            </p:cNvPr>
            <p:cNvSpPr/>
            <p:nvPr/>
          </p:nvSpPr>
          <p:spPr>
            <a:xfrm>
              <a:off x="6390529" y="2453813"/>
              <a:ext cx="287676" cy="110960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5C7A6A3A-5D54-4588-B6F5-4488348BF4E3}"/>
                </a:ext>
              </a:extLst>
            </p:cNvPr>
            <p:cNvSpPr/>
            <p:nvPr/>
          </p:nvSpPr>
          <p:spPr>
            <a:xfrm>
              <a:off x="6300247" y="2519556"/>
              <a:ext cx="476825" cy="10157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需求输入</a:t>
              </a: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13B75422-1937-4566-B3DA-193789EADA90}"/>
                </a:ext>
              </a:extLst>
            </p:cNvPr>
            <p:cNvSpPr/>
            <p:nvPr/>
          </p:nvSpPr>
          <p:spPr>
            <a:xfrm>
              <a:off x="5866547" y="3626781"/>
              <a:ext cx="832207" cy="277403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8CCCBDF2-A7F8-4A78-9D0B-1396BA49D039}"/>
                </a:ext>
              </a:extLst>
            </p:cNvPr>
            <p:cNvSpPr/>
            <p:nvPr/>
          </p:nvSpPr>
          <p:spPr>
            <a:xfrm>
              <a:off x="5702634" y="3565809"/>
              <a:ext cx="1170780" cy="3691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业务洞察</a:t>
              </a:r>
            </a:p>
          </p:txBody>
        </p: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id="{A8FB11DF-4D97-4B85-9971-8DEF473C3F99}"/>
                </a:ext>
              </a:extLst>
            </p:cNvPr>
            <p:cNvSpPr/>
            <p:nvPr/>
          </p:nvSpPr>
          <p:spPr>
            <a:xfrm>
              <a:off x="5876821" y="3955555"/>
              <a:ext cx="821933" cy="26712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DAD66CBF-ECD3-43D7-B610-5CE6C0274A9B}"/>
                </a:ext>
              </a:extLst>
            </p:cNvPr>
            <p:cNvSpPr/>
            <p:nvPr/>
          </p:nvSpPr>
          <p:spPr>
            <a:xfrm>
              <a:off x="5711195" y="3913420"/>
              <a:ext cx="1170780" cy="3691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创新焦点</a:t>
              </a: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B0D687FB-98B9-4C1A-8E25-20CE4499B8A5}"/>
                </a:ext>
              </a:extLst>
            </p:cNvPr>
            <p:cNvSpPr/>
            <p:nvPr/>
          </p:nvSpPr>
          <p:spPr>
            <a:xfrm>
              <a:off x="5806610" y="1899408"/>
              <a:ext cx="1037690" cy="52358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基础研究实验室</a:t>
              </a: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97078124-B64F-43FF-BF1F-C8E4AB765DBC}"/>
              </a:ext>
            </a:extLst>
          </p:cNvPr>
          <p:cNvGrpSpPr/>
          <p:nvPr/>
        </p:nvGrpSpPr>
        <p:grpSpPr>
          <a:xfrm>
            <a:off x="9383272" y="4056342"/>
            <a:ext cx="1179341" cy="2486346"/>
            <a:chOff x="5702634" y="1818526"/>
            <a:chExt cx="1179341" cy="2486346"/>
          </a:xfrm>
        </p:grpSpPr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5C5E3FF2-5226-4833-82E7-D6A539B0867A}"/>
                </a:ext>
              </a:extLst>
            </p:cNvPr>
            <p:cNvSpPr/>
            <p:nvPr/>
          </p:nvSpPr>
          <p:spPr>
            <a:xfrm>
              <a:off x="5794628" y="1818526"/>
              <a:ext cx="986319" cy="2486346"/>
            </a:xfrm>
            <a:prstGeom prst="roundRect">
              <a:avLst>
                <a:gd name="adj" fmla="val 6995"/>
              </a:avLst>
            </a:prstGeom>
            <a:solidFill>
              <a:srgbClr val="F79646">
                <a:lumMod val="20000"/>
                <a:lumOff val="80000"/>
              </a:srgbClr>
            </a:solidFill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218CC464-28D1-4CA3-B331-D9356373B148}"/>
                </a:ext>
              </a:extLst>
            </p:cNvPr>
            <p:cNvSpPr/>
            <p:nvPr/>
          </p:nvSpPr>
          <p:spPr>
            <a:xfrm>
              <a:off x="5866547" y="2445251"/>
              <a:ext cx="277402" cy="110960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B9DDF433-315F-4240-90F7-101B92A0593B}"/>
                </a:ext>
              </a:extLst>
            </p:cNvPr>
            <p:cNvSpPr/>
            <p:nvPr/>
          </p:nvSpPr>
          <p:spPr>
            <a:xfrm>
              <a:off x="5777977" y="2510994"/>
              <a:ext cx="476825" cy="10157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战略指引</a:t>
              </a: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321288E4-95B9-4C2C-9910-CDB8E71A7D55}"/>
                </a:ext>
              </a:extLst>
            </p:cNvPr>
            <p:cNvSpPr/>
            <p:nvPr/>
          </p:nvSpPr>
          <p:spPr>
            <a:xfrm>
              <a:off x="6390529" y="2453813"/>
              <a:ext cx="287676" cy="110960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5A1A2C2C-A51C-4F80-87C2-D6E5D2C6AB1F}"/>
                </a:ext>
              </a:extLst>
            </p:cNvPr>
            <p:cNvSpPr/>
            <p:nvPr/>
          </p:nvSpPr>
          <p:spPr>
            <a:xfrm>
              <a:off x="6300247" y="2519556"/>
              <a:ext cx="476825" cy="10157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需求输入</a:t>
              </a:r>
            </a:p>
          </p:txBody>
        </p:sp>
        <p:sp>
          <p:nvSpPr>
            <p:cNvPr id="144" name="矩形: 圆角 143">
              <a:extLst>
                <a:ext uri="{FF2B5EF4-FFF2-40B4-BE49-F238E27FC236}">
                  <a16:creationId xmlns:a16="http://schemas.microsoft.com/office/drawing/2014/main" id="{7673B4B7-7003-439A-B9EA-268B9576FD18}"/>
                </a:ext>
              </a:extLst>
            </p:cNvPr>
            <p:cNvSpPr/>
            <p:nvPr/>
          </p:nvSpPr>
          <p:spPr>
            <a:xfrm>
              <a:off x="5866547" y="3626781"/>
              <a:ext cx="832207" cy="277403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310DA8C9-2505-45BF-B50D-64F172FC5DF8}"/>
                </a:ext>
              </a:extLst>
            </p:cNvPr>
            <p:cNvSpPr/>
            <p:nvPr/>
          </p:nvSpPr>
          <p:spPr>
            <a:xfrm>
              <a:off x="5702634" y="3565809"/>
              <a:ext cx="1170780" cy="3691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业务洞察</a:t>
              </a:r>
            </a:p>
          </p:txBody>
        </p:sp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302DD094-687B-4668-8FF8-D9AB7870AB53}"/>
                </a:ext>
              </a:extLst>
            </p:cNvPr>
            <p:cNvSpPr/>
            <p:nvPr/>
          </p:nvSpPr>
          <p:spPr>
            <a:xfrm>
              <a:off x="5876821" y="3955555"/>
              <a:ext cx="821933" cy="26712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1C0B5210-C7A6-4353-96A4-C08F5DE5BAA0}"/>
                </a:ext>
              </a:extLst>
            </p:cNvPr>
            <p:cNvSpPr/>
            <p:nvPr/>
          </p:nvSpPr>
          <p:spPr>
            <a:xfrm>
              <a:off x="5711195" y="3913420"/>
              <a:ext cx="1170780" cy="3691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创新焦点</a:t>
              </a: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E52630F7-83D1-4D19-A917-B84E9E3A0269}"/>
                </a:ext>
              </a:extLst>
            </p:cNvPr>
            <p:cNvSpPr/>
            <p:nvPr/>
          </p:nvSpPr>
          <p:spPr>
            <a:xfrm>
              <a:off x="5816886" y="1899408"/>
              <a:ext cx="1027416" cy="52358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数字孪生研究所</a:t>
              </a: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7CA94283-675A-4A9A-920E-EFD56043CDEF}"/>
              </a:ext>
            </a:extLst>
          </p:cNvPr>
          <p:cNvGrpSpPr/>
          <p:nvPr/>
        </p:nvGrpSpPr>
        <p:grpSpPr>
          <a:xfrm>
            <a:off x="10259787" y="4046068"/>
            <a:ext cx="1505483" cy="2486346"/>
            <a:chOff x="5520911" y="1818526"/>
            <a:chExt cx="1505483" cy="2486346"/>
          </a:xfrm>
        </p:grpSpPr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F29EF81F-0A35-4A39-A43D-48FB3011379E}"/>
                </a:ext>
              </a:extLst>
            </p:cNvPr>
            <p:cNvSpPr/>
            <p:nvPr/>
          </p:nvSpPr>
          <p:spPr>
            <a:xfrm>
              <a:off x="5794628" y="1818526"/>
              <a:ext cx="986319" cy="2486346"/>
            </a:xfrm>
            <a:prstGeom prst="roundRect">
              <a:avLst>
                <a:gd name="adj" fmla="val 6995"/>
              </a:avLst>
            </a:prstGeom>
            <a:solidFill>
              <a:srgbClr val="4BACC6">
                <a:lumMod val="20000"/>
                <a:lumOff val="80000"/>
              </a:srgbClr>
            </a:solidFill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3893DE38-8E29-4F54-9570-C42097622CEA}"/>
                </a:ext>
              </a:extLst>
            </p:cNvPr>
            <p:cNvSpPr/>
            <p:nvPr/>
          </p:nvSpPr>
          <p:spPr>
            <a:xfrm>
              <a:off x="5866547" y="2445251"/>
              <a:ext cx="277402" cy="110960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9372BA3B-11DF-42B6-8776-A3C63B24936B}"/>
                </a:ext>
              </a:extLst>
            </p:cNvPr>
            <p:cNvSpPr/>
            <p:nvPr/>
          </p:nvSpPr>
          <p:spPr>
            <a:xfrm>
              <a:off x="5777977" y="2510994"/>
              <a:ext cx="476825" cy="10157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战略指引</a:t>
              </a:r>
            </a:p>
          </p:txBody>
        </p:sp>
        <p:sp>
          <p:nvSpPr>
            <p:cNvPr id="153" name="矩形: 圆角 152">
              <a:extLst>
                <a:ext uri="{FF2B5EF4-FFF2-40B4-BE49-F238E27FC236}">
                  <a16:creationId xmlns:a16="http://schemas.microsoft.com/office/drawing/2014/main" id="{125E3F57-7A17-46EC-AEC9-A6159DBF224A}"/>
                </a:ext>
              </a:extLst>
            </p:cNvPr>
            <p:cNvSpPr/>
            <p:nvPr/>
          </p:nvSpPr>
          <p:spPr>
            <a:xfrm>
              <a:off x="6390529" y="2453813"/>
              <a:ext cx="287676" cy="110960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73E81E27-01E3-41E9-AD3A-305735C0E7C6}"/>
                </a:ext>
              </a:extLst>
            </p:cNvPr>
            <p:cNvSpPr/>
            <p:nvPr/>
          </p:nvSpPr>
          <p:spPr>
            <a:xfrm>
              <a:off x="6300247" y="2519556"/>
              <a:ext cx="476825" cy="10157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需求输入</a:t>
              </a:r>
            </a:p>
          </p:txBody>
        </p:sp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70CB0F6A-9BA2-452E-918B-CB8857C8995B}"/>
                </a:ext>
              </a:extLst>
            </p:cNvPr>
            <p:cNvSpPr/>
            <p:nvPr/>
          </p:nvSpPr>
          <p:spPr>
            <a:xfrm>
              <a:off x="5866547" y="3626781"/>
              <a:ext cx="832207" cy="277403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FD7B70FA-A055-434E-949A-7B37174258AE}"/>
                </a:ext>
              </a:extLst>
            </p:cNvPr>
            <p:cNvSpPr/>
            <p:nvPr/>
          </p:nvSpPr>
          <p:spPr>
            <a:xfrm>
              <a:off x="5702634" y="3565809"/>
              <a:ext cx="1170780" cy="3691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业务洞察</a:t>
              </a:r>
            </a:p>
          </p:txBody>
        </p:sp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D6F1F361-3182-4183-BCC0-D5E6FA08266C}"/>
                </a:ext>
              </a:extLst>
            </p:cNvPr>
            <p:cNvSpPr/>
            <p:nvPr/>
          </p:nvSpPr>
          <p:spPr>
            <a:xfrm>
              <a:off x="5876821" y="3955555"/>
              <a:ext cx="821933" cy="267129"/>
            </a:xfrm>
            <a:prstGeom prst="roundRect">
              <a:avLst/>
            </a:prstGeom>
            <a:noFill/>
            <a:ln w="158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B139D2BE-C4FA-4768-B04C-A2D9BC71113E}"/>
                </a:ext>
              </a:extLst>
            </p:cNvPr>
            <p:cNvSpPr/>
            <p:nvPr/>
          </p:nvSpPr>
          <p:spPr>
            <a:xfrm>
              <a:off x="5711195" y="3913420"/>
              <a:ext cx="1170780" cy="3691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创新焦点</a:t>
              </a: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CE5091FC-CAEE-42C3-B4FB-0BA5F45F0BB5}"/>
                </a:ext>
              </a:extLst>
            </p:cNvPr>
            <p:cNvSpPr/>
            <p:nvPr/>
          </p:nvSpPr>
          <p:spPr>
            <a:xfrm>
              <a:off x="5520911" y="1899408"/>
              <a:ext cx="1505483" cy="52358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能源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微软雅黑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微软雅黑"/>
                  <a:cs typeface="+mn-cs"/>
                </a:rPr>
                <a:t>研究所</a:t>
              </a:r>
            </a:p>
          </p:txBody>
        </p: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CC6350D9-44F5-4882-8C8E-98579EBE3432}"/>
              </a:ext>
            </a:extLst>
          </p:cNvPr>
          <p:cNvSpPr txBox="1"/>
          <p:nvPr/>
        </p:nvSpPr>
        <p:spPr>
          <a:xfrm>
            <a:off x="8844324" y="36837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Helvetica"/>
              </a:rPr>
              <a:t>技术中心</a:t>
            </a:r>
          </a:p>
        </p:txBody>
      </p:sp>
    </p:spTree>
    <p:extLst>
      <p:ext uri="{BB962C8B-B14F-4D97-AF65-F5344CB8AC3E}">
        <p14:creationId xmlns:p14="http://schemas.microsoft.com/office/powerpoint/2010/main" val="412142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8" y="741997"/>
            <a:ext cx="5042768" cy="648000"/>
          </a:xfrm>
        </p:spPr>
        <p:txBody>
          <a:bodyPr/>
          <a:lstStyle/>
          <a:p>
            <a:r>
              <a:rPr lang="en-US" altLang="zh-CN" b="1" dirty="0"/>
              <a:t>3.1 </a:t>
            </a:r>
            <a:r>
              <a:rPr lang="zh-CN" altLang="en-US" b="1" dirty="0"/>
              <a:t>我的学习与成长</a:t>
            </a:r>
            <a:r>
              <a:rPr lang="en-US" altLang="zh-CN" b="1" dirty="0"/>
              <a:t>—</a:t>
            </a:r>
            <a:r>
              <a:rPr lang="zh-CN" altLang="en-US" b="1" dirty="0"/>
              <a:t>业务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90089B-A559-4980-AA25-0009562F30B6}"/>
              </a:ext>
            </a:extLst>
          </p:cNvPr>
          <p:cNvSpPr/>
          <p:nvPr/>
        </p:nvSpPr>
        <p:spPr>
          <a:xfrm>
            <a:off x="563935" y="1575779"/>
            <a:ext cx="423220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16159">
              <a:lnSpc>
                <a:spcPct val="150000"/>
              </a:lnSpc>
              <a:buClr>
                <a:schemeClr val="accent2"/>
              </a:buClr>
              <a:defRPr/>
            </a:pPr>
            <a:r>
              <a:rPr lang="zh-CN" altLang="en-US" sz="1400" b="1" dirty="0">
                <a:latin typeface="微软雅黑" panose="020B0503020204020204" pitchFamily="34" charset="-122"/>
              </a:rPr>
              <a:t>数字孪生研究所目标</a:t>
            </a:r>
            <a:r>
              <a:rPr lang="zh-CN" altLang="en-US" sz="1400" dirty="0">
                <a:latin typeface="微软雅黑" panose="020B0503020204020204" pitchFamily="34" charset="-122"/>
              </a:rPr>
              <a:t>：依托汇川在工控领域的沉淀，打造</a:t>
            </a:r>
            <a:r>
              <a:rPr lang="en-US" altLang="zh-CN" sz="1400" dirty="0">
                <a:latin typeface="微软雅黑" panose="020B0503020204020204" pitchFamily="34" charset="-122"/>
              </a:rPr>
              <a:t>OT</a:t>
            </a:r>
            <a:r>
              <a:rPr lang="zh-CN" altLang="en-US" sz="1400" dirty="0">
                <a:latin typeface="微软雅黑" panose="020B0503020204020204" pitchFamily="34" charset="-122"/>
              </a:rPr>
              <a:t>层数字孪生软件平台和模型平台，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逐步实现装备级、产线级仿真，构建智能工厂</a:t>
            </a:r>
            <a:r>
              <a:rPr lang="zh-CN" altLang="en-US" sz="1400" dirty="0">
                <a:latin typeface="微软雅黑" panose="020B0503020204020204" pitchFamily="34" charset="-122"/>
              </a:rPr>
              <a:t>，对内推动公司完成彻底的数字化转型，对外促进制造业自动化、智能化。</a:t>
            </a:r>
            <a:endParaRPr lang="en-US" altLang="zh-CN" sz="1400" dirty="0">
              <a:latin typeface="微软雅黑" panose="020B0503020204020204" pitchFamily="34" charset="-122"/>
            </a:endParaRPr>
          </a:p>
          <a:p>
            <a:pPr lvl="0" defTabSz="816159">
              <a:lnSpc>
                <a:spcPct val="150000"/>
              </a:lnSpc>
              <a:buClr>
                <a:schemeClr val="accent2"/>
              </a:buClr>
              <a:defRPr/>
            </a:pPr>
            <a:endParaRPr lang="en-US" altLang="zh-CN" sz="1400" dirty="0">
              <a:latin typeface="微软雅黑" panose="020B0503020204020204" pitchFamily="34" charset="-122"/>
            </a:endParaRPr>
          </a:p>
          <a:p>
            <a:pPr defTabSz="816159">
              <a:lnSpc>
                <a:spcPct val="150000"/>
              </a:lnSpc>
              <a:buClr>
                <a:schemeClr val="accent2"/>
              </a:buClr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层数字孪生软件平台：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基于数字孪生的协同设计、仿真验证及虚拟调试的软件平台</a:t>
            </a:r>
          </a:p>
          <a:p>
            <a:pPr lvl="0" defTabSz="816159">
              <a:lnSpc>
                <a:spcPct val="150000"/>
              </a:lnSpc>
              <a:buClr>
                <a:schemeClr val="accent2"/>
              </a:buClr>
              <a:defRPr/>
            </a:pPr>
            <a:endParaRPr lang="en-US" altLang="zh-CN" sz="1400" dirty="0">
              <a:latin typeface="微软雅黑" panose="020B0503020204020204" pitchFamily="34" charset="-122"/>
            </a:endParaRPr>
          </a:p>
          <a:p>
            <a:pPr defTabSz="816159">
              <a:lnSpc>
                <a:spcPct val="150000"/>
              </a:lnSpc>
              <a:buClr>
                <a:schemeClr val="accent2"/>
              </a:buClr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项目理解：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短期聚焦装备级数字样机、汇川产品模型库平台建设，实现装备仿真设计平台的核心功能，提供完整版装备软件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的功能。</a:t>
            </a:r>
          </a:p>
          <a:p>
            <a:pPr lvl="0" defTabSz="816159">
              <a:buClr>
                <a:schemeClr val="accent2"/>
              </a:buClr>
              <a:defRPr/>
            </a:pPr>
            <a:endParaRPr lang="en-US" altLang="zh-CN" sz="1600" dirty="0">
              <a:latin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E78827-A314-4685-BF50-65FA2F60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68" y="1575779"/>
            <a:ext cx="72104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8" y="741997"/>
            <a:ext cx="5042768" cy="648000"/>
          </a:xfrm>
        </p:spPr>
        <p:txBody>
          <a:bodyPr/>
          <a:lstStyle/>
          <a:p>
            <a:r>
              <a:rPr lang="en-US" altLang="zh-CN" b="1" dirty="0"/>
              <a:t>3. 2 </a:t>
            </a:r>
            <a:r>
              <a:rPr lang="zh-CN" altLang="en-US" b="1" dirty="0"/>
              <a:t>我的学习与成长</a:t>
            </a:r>
            <a:r>
              <a:rPr lang="en-US" altLang="zh-CN" b="1" dirty="0"/>
              <a:t>—</a:t>
            </a:r>
            <a:r>
              <a:rPr lang="zh-CN" altLang="en-US" b="1" dirty="0"/>
              <a:t>文化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C1429F7-96BC-4131-98AE-C75639FED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52325"/>
              </p:ext>
            </p:extLst>
          </p:nvPr>
        </p:nvGraphicFramePr>
        <p:xfrm>
          <a:off x="695324" y="1435078"/>
          <a:ext cx="10799764" cy="3989432"/>
        </p:xfrm>
        <a:graphic>
          <a:graphicData uri="http://schemas.openxmlformats.org/drawingml/2006/table">
            <a:tbl>
              <a:tblPr firstRow="1" bandRow="1"/>
              <a:tblGrid>
                <a:gridCol w="1665421">
                  <a:extLst>
                    <a:ext uri="{9D8B030D-6E8A-4147-A177-3AD203B41FA5}">
                      <a16:colId xmlns:a16="http://schemas.microsoft.com/office/drawing/2014/main" val="396826300"/>
                    </a:ext>
                  </a:extLst>
                </a:gridCol>
                <a:gridCol w="4585744">
                  <a:extLst>
                    <a:ext uri="{9D8B030D-6E8A-4147-A177-3AD203B41FA5}">
                      <a16:colId xmlns:a16="http://schemas.microsoft.com/office/drawing/2014/main" val="111271818"/>
                    </a:ext>
                  </a:extLst>
                </a:gridCol>
                <a:gridCol w="4548599">
                  <a:extLst>
                    <a:ext uri="{9D8B030D-6E8A-4147-A177-3AD203B41FA5}">
                      <a16:colId xmlns:a16="http://schemas.microsoft.com/office/drawing/2014/main" val="37900547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价值观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我的理解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marL="0" algn="ctr" defTabSz="1219078" rtl="0" eaLnBrk="1" fontAlgn="ctr" latinLnBrk="0" hangingPunct="1"/>
                      <a:r>
                        <a:rPr lang="zh-CN" altLang="en-US" sz="1600" kern="1200" dirty="0"/>
                        <a:t>如何践行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429948"/>
                  </a:ext>
                </a:extLst>
              </a:tr>
              <a:tr h="9135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以成就客户为先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>
                        <a:lnSpc>
                          <a:spcPct val="135000"/>
                        </a:lnSpc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</a:rPr>
                        <a:t>深入了解客户的真正需求，以客户的成功为成功</a:t>
                      </a:r>
                      <a:endParaRPr lang="en-US" altLang="zh-CN" sz="1600" dirty="0"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marL="0" algn="l" defTabSz="1219078" rtl="0" eaLnBrk="1" fontAlgn="ctr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将合作的部门和同事当做客户，善于听取他们提出的建议和意见，满足他们的需求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184706"/>
                  </a:ext>
                </a:extLst>
              </a:tr>
              <a:tr h="9135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以贡献者为本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>
                        <a:lnSpc>
                          <a:spcPct val="135000"/>
                        </a:lnSpc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</a:rPr>
                        <a:t>公司为员工发展提供平台，认可员工创造的价值</a:t>
                      </a:r>
                      <a:endParaRPr lang="en-US" altLang="zh-CN" sz="1600" dirty="0">
                        <a:latin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marL="0" algn="l" defTabSz="1219078" rtl="0" eaLnBrk="1" fontAlgn="ctr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充分利用好公司和部门提供的学习资源，主动向老员工请教学习，提升自身能力，为公司创造更大的价值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608617"/>
                  </a:ext>
                </a:extLst>
              </a:tr>
              <a:tr h="9135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/>
                        <a:t>坚持开放协作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</a:rPr>
                        <a:t>各自发挥自身的优势，合作完成项目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Helvetica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marL="0" algn="l" defTabSz="1219078" rtl="0" eaLnBrk="1" fontAlgn="ctr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在自己擅长的领域积极提出自己的想法，和同事共同解决遇到的困难，推动项目的前进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553592"/>
                  </a:ext>
                </a:extLst>
              </a:tr>
              <a:tr h="9135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持续追求卓越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</a:rPr>
                        <a:t>不断追求质量、性能更好的产品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Helvetica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微软雅黑"/>
                        </a:defRPr>
                      </a:lvl9pPr>
                    </a:lstStyle>
                    <a:p>
                      <a:pPr marL="0" algn="l" defTabSz="1219078" rtl="0" eaLnBrk="1" fontAlgn="ctr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编写的代码不仅要实现功能，同时也要尽力保证代码的简洁性、可读性以及高可维护性，从细节处注重软件的质量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63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26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51208" y="741997"/>
            <a:ext cx="5042768" cy="648000"/>
          </a:xfrm>
        </p:spPr>
        <p:txBody>
          <a:bodyPr/>
          <a:lstStyle/>
          <a:p>
            <a:r>
              <a:rPr lang="en-US" altLang="zh-CN" b="1" dirty="0"/>
              <a:t>3. 2 </a:t>
            </a:r>
            <a:r>
              <a:rPr lang="zh-CN" altLang="en-US" b="1" dirty="0"/>
              <a:t>我的学习与成长</a:t>
            </a:r>
            <a:r>
              <a:rPr lang="en-US" altLang="zh-CN" b="1" dirty="0"/>
              <a:t>—</a:t>
            </a:r>
            <a:r>
              <a:rPr lang="zh-CN" altLang="en-US" b="1" dirty="0"/>
              <a:t>文化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733218"/>
              </p:ext>
            </p:extLst>
          </p:nvPr>
        </p:nvGraphicFramePr>
        <p:xfrm>
          <a:off x="551208" y="1488791"/>
          <a:ext cx="10769891" cy="3745360"/>
        </p:xfrm>
        <a:graphic>
          <a:graphicData uri="http://schemas.openxmlformats.org/drawingml/2006/table">
            <a:tbl>
              <a:tblPr/>
              <a:tblGrid>
                <a:gridCol w="331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7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0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091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序号</a:t>
                      </a:r>
                      <a:r>
                        <a:rPr lang="en-US" altLang="zh-C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基本行为准则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倡导行为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程度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文化自评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执行力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对主管安排的工作高质量完成，做到及时沟通、及时反馈、主动闭环。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  经常  偶尔  从不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经常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能站在客户的角度思考问题，并快速整合资源解决问题。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  经常  偶尔  从不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经常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言必信，行必果，不论承诺何事，都尽其所能完成。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  经常  偶尔  从不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积极性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为人谦虚，积极听取他人意见，务实沉稳，不骄不躁。勇于承担额外的工作任务。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  经常  偶尔  从不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善于倾听，直接沟通，不拐弯抹角。在有效履行自身职责的前提下寻求协同。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  经常  偶尔  从不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敢为性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敢于表达不同意见，直面压力，必要时勇做“不受欢迎”的人。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  经常  偶尔  从不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经常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203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敢于挑战极限，考虑事物的可能性而非局限性。把最好的想法转化为实际的、可执行的计划。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  经常  偶尔  从不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3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不怕犯错，对自己认为正确的事采取大胆的行动。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  经常  偶尔  从不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经常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3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学习力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面对新知识、新技能，善于整合周边资源，快速学习掌握。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  经常  偶尔  从不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51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bac0fee130352c26806ddebbfd2c911ee1dd1d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65593fe-1cb6-4c79-b92e-91997f0802d3}"/>
  <p:tag name="TABLE_ENDDRAG_ORIGIN_RECT" val="846*292"/>
  <p:tag name="TABLE_ENDDRAG_RECT" val="43*139*846*292"/>
</p:tagLst>
</file>

<file path=ppt/theme/theme1.xml><?xml version="1.0" encoding="utf-8"?>
<a:theme xmlns:a="http://schemas.openxmlformats.org/drawingml/2006/main" name="00">
  <a:themeElements>
    <a:clrScheme name="PhönixContac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EC8D2"/>
      </a:accent1>
      <a:accent2>
        <a:srgbClr val="0099A1"/>
      </a:accent2>
      <a:accent3>
        <a:srgbClr val="96BE0D"/>
      </a:accent3>
      <a:accent4>
        <a:srgbClr val="000000"/>
      </a:accent4>
      <a:accent5>
        <a:srgbClr val="005AC8"/>
      </a:accent5>
      <a:accent6>
        <a:srgbClr val="D200D2"/>
      </a:accent6>
      <a:hlink>
        <a:srgbClr val="96BE0D"/>
      </a:hlink>
      <a:folHlink>
        <a:srgbClr val="0099A1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800" dirty="0" err="1" smtClean="0"/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solidFill>
          <a:schemeClr val="accent3"/>
        </a:solidFill>
        <a:ln>
          <a:noFill/>
        </a:ln>
      </a:spPr>
      <a:bodyPr wrap="square" lIns="180000" tIns="90000" rIns="180000" bIns="90000" rtlCol="0">
        <a:spAutoFit/>
      </a:bodyPr>
      <a:lstStyle>
        <a:defPPr>
          <a:defRPr sz="1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OVANCE 2019 PPT.pptx" id="{02ACDD9A-6DA0-4F5E-BBB3-159F38B85AEA}" vid="{082D53E9-39A1-41ED-A1AB-ADDE5848E2B4}"/>
    </a:ext>
  </a:extLst>
</a:theme>
</file>

<file path=ppt/theme/theme2.xml><?xml version="1.0" encoding="utf-8"?>
<a:theme xmlns:a="http://schemas.openxmlformats.org/drawingml/2006/main" name="Larissa">
  <a:themeElements>
    <a:clrScheme name="PhönixContac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EC8D2"/>
      </a:accent1>
      <a:accent2>
        <a:srgbClr val="0099A1"/>
      </a:accent2>
      <a:accent3>
        <a:srgbClr val="96BE0D"/>
      </a:accent3>
      <a:accent4>
        <a:srgbClr val="000000"/>
      </a:accent4>
      <a:accent5>
        <a:srgbClr val="005AC8"/>
      </a:accent5>
      <a:accent6>
        <a:srgbClr val="D200D2"/>
      </a:accent6>
      <a:hlink>
        <a:srgbClr val="96BE0D"/>
      </a:hlink>
      <a:folHlink>
        <a:srgbClr val="0099A1"/>
      </a:folHlink>
    </a:clrScheme>
    <a:fontScheme name="PhönixContac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PhönixContac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EC8D2"/>
      </a:accent1>
      <a:accent2>
        <a:srgbClr val="0099A1"/>
      </a:accent2>
      <a:accent3>
        <a:srgbClr val="96BE0D"/>
      </a:accent3>
      <a:accent4>
        <a:srgbClr val="000000"/>
      </a:accent4>
      <a:accent5>
        <a:srgbClr val="005AC8"/>
      </a:accent5>
      <a:accent6>
        <a:srgbClr val="D200D2"/>
      </a:accent6>
      <a:hlink>
        <a:srgbClr val="96BE0D"/>
      </a:hlink>
      <a:folHlink>
        <a:srgbClr val="0099A1"/>
      </a:folHlink>
    </a:clrScheme>
    <a:fontScheme name="PhönixContac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9658</TotalTime>
  <Words>3337</Words>
  <Application>Microsoft Office PowerPoint</Application>
  <PresentationFormat>自定义</PresentationFormat>
  <Paragraphs>319</Paragraphs>
  <Slides>19</Slides>
  <Notes>9</Notes>
  <HiddenSlides>0</HiddenSlides>
  <MMClips>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思源黑体 CN Bold</vt:lpstr>
      <vt:lpstr>思源黑体 CN Heavy</vt:lpstr>
      <vt:lpstr>思源黑体 CN Normal</vt:lpstr>
      <vt:lpstr>思源黑体 CN Regular</vt:lpstr>
      <vt:lpstr>宋体</vt:lpstr>
      <vt:lpstr>Microsoft YaHei</vt:lpstr>
      <vt:lpstr>Microsoft YaHei</vt:lpstr>
      <vt:lpstr>Arial</vt:lpstr>
      <vt:lpstr>Calibri</vt:lpstr>
      <vt:lpstr>Helvetica</vt:lpstr>
      <vt:lpstr>Segoe UI Light</vt:lpstr>
      <vt:lpstr>Wingdings</vt:lpstr>
      <vt:lpstr>00</vt:lpstr>
      <vt:lpstr>PowerPoint 演示文稿</vt:lpstr>
      <vt:lpstr>PowerPoint 演示文稿</vt:lpstr>
      <vt:lpstr>1. 我和我的导师</vt:lpstr>
      <vt:lpstr>1. 我和我的导师</vt:lpstr>
      <vt:lpstr>2. 我的培养目标</vt:lpstr>
      <vt:lpstr>3.1 我的学习与成长—业务</vt:lpstr>
      <vt:lpstr>3.1 我的学习与成长—业务</vt:lpstr>
      <vt:lpstr>3. 2 我的学习与成长—文化</vt:lpstr>
      <vt:lpstr>3. 2 我的学习与成长—文化</vt:lpstr>
      <vt:lpstr>3. 3 我的学习与成长—专业技能</vt:lpstr>
      <vt:lpstr>4 我的价值与贡献1—开源图形引擎osg预研</vt:lpstr>
      <vt:lpstr>4 我的价值与贡献2—URDF文件的解析，基于osg实现机械臂运动动画</vt:lpstr>
      <vt:lpstr>4 我的价值与贡献3—bullet与osg集成</vt:lpstr>
      <vt:lpstr>4 我的价值与贡献3—bullet与osg集成</vt:lpstr>
      <vt:lpstr>4 我的价值与贡献4—physx与osg集成</vt:lpstr>
      <vt:lpstr>4 我的价值与贡献5—分析对比physx与bullet的差异</vt:lpstr>
      <vt:lpstr>5. 我的建议与发展计划</vt:lpstr>
      <vt:lpstr>PowerPoint 演示文稿</vt:lpstr>
      <vt:lpstr>5. 我的建议与发展计划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guzhipei（顾智培）</dc:creator>
  <cp:lastModifiedBy>xiao zhongxiang</cp:lastModifiedBy>
  <cp:revision>466</cp:revision>
  <dcterms:created xsi:type="dcterms:W3CDTF">2019-04-30T01:17:27Z</dcterms:created>
  <dcterms:modified xsi:type="dcterms:W3CDTF">2022-12-18T15:11:15Z</dcterms:modified>
</cp:coreProperties>
</file>